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273" r:id="rId2"/>
    <p:sldId id="301" r:id="rId3"/>
    <p:sldId id="302" r:id="rId4"/>
    <p:sldId id="281" r:id="rId5"/>
    <p:sldId id="283" r:id="rId6"/>
    <p:sldId id="350" r:id="rId7"/>
    <p:sldId id="355" r:id="rId8"/>
    <p:sldId id="346" r:id="rId9"/>
    <p:sldId id="262" r:id="rId10"/>
    <p:sldId id="348" r:id="rId11"/>
    <p:sldId id="338" r:id="rId12"/>
    <p:sldId id="329" r:id="rId13"/>
    <p:sldId id="330" r:id="rId14"/>
    <p:sldId id="351" r:id="rId15"/>
    <p:sldId id="354" r:id="rId16"/>
    <p:sldId id="263" r:id="rId17"/>
    <p:sldId id="322" r:id="rId18"/>
    <p:sldId id="257" r:id="rId19"/>
    <p:sldId id="299" r:id="rId20"/>
    <p:sldId id="272" r:id="rId21"/>
    <p:sldId id="288" r:id="rId22"/>
    <p:sldId id="287" r:id="rId23"/>
    <p:sldId id="316" r:id="rId24"/>
    <p:sldId id="313" r:id="rId25"/>
    <p:sldId id="317" r:id="rId26"/>
    <p:sldId id="318" r:id="rId27"/>
    <p:sldId id="352" r:id="rId28"/>
    <p:sldId id="349" r:id="rId29"/>
    <p:sldId id="319" r:id="rId30"/>
    <p:sldId id="323" r:id="rId31"/>
    <p:sldId id="314" r:id="rId32"/>
    <p:sldId id="320" r:id="rId33"/>
    <p:sldId id="327" r:id="rId34"/>
    <p:sldId id="290" r:id="rId35"/>
    <p:sldId id="300" r:id="rId36"/>
    <p:sldId id="285" r:id="rId37"/>
    <p:sldId id="292" r:id="rId38"/>
    <p:sldId id="274" r:id="rId39"/>
    <p:sldId id="265" r:id="rId40"/>
    <p:sldId id="311" r:id="rId41"/>
    <p:sldId id="312" r:id="rId42"/>
    <p:sldId id="293" r:id="rId43"/>
  </p:sldIdLst>
  <p:sldSz cx="9144000" cy="6858000" type="screen4x3"/>
  <p:notesSz cx="7010400" cy="9236075"/>
  <p:custDataLst>
    <p:tags r:id="rId46"/>
  </p:custDataLst>
  <p:defaultTextStyle>
    <a:defPPr>
      <a:defRPr lang="en-US"/>
    </a:defPPr>
    <a:lvl1pPr algn="l" rtl="0" fontAlgn="base">
      <a:spcBef>
        <a:spcPct val="0"/>
      </a:spcBef>
      <a:spcAft>
        <a:spcPct val="0"/>
      </a:spcAft>
      <a:defRPr sz="12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12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12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12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1200" kern="1200">
        <a:solidFill>
          <a:schemeClr val="tx1"/>
        </a:solidFill>
        <a:latin typeface="Arial" charset="0"/>
        <a:ea typeface="ＭＳ Ｐゴシック" pitchFamily="34" charset="-128"/>
        <a:cs typeface="Arial" charset="0"/>
      </a:defRPr>
    </a:lvl5pPr>
    <a:lvl6pPr marL="2286000" algn="l" defTabSz="914400" rtl="0" eaLnBrk="1" latinLnBrk="0" hangingPunct="1">
      <a:defRPr sz="1200" kern="1200">
        <a:solidFill>
          <a:schemeClr val="tx1"/>
        </a:solidFill>
        <a:latin typeface="Arial" charset="0"/>
        <a:ea typeface="ＭＳ Ｐゴシック" pitchFamily="34" charset="-128"/>
        <a:cs typeface="Arial" charset="0"/>
      </a:defRPr>
    </a:lvl6pPr>
    <a:lvl7pPr marL="2743200" algn="l" defTabSz="914400" rtl="0" eaLnBrk="1" latinLnBrk="0" hangingPunct="1">
      <a:defRPr sz="1200" kern="1200">
        <a:solidFill>
          <a:schemeClr val="tx1"/>
        </a:solidFill>
        <a:latin typeface="Arial" charset="0"/>
        <a:ea typeface="ＭＳ Ｐゴシック" pitchFamily="34" charset="-128"/>
        <a:cs typeface="Arial" charset="0"/>
      </a:defRPr>
    </a:lvl7pPr>
    <a:lvl8pPr marL="3200400" algn="l" defTabSz="914400" rtl="0" eaLnBrk="1" latinLnBrk="0" hangingPunct="1">
      <a:defRPr sz="1200" kern="1200">
        <a:solidFill>
          <a:schemeClr val="tx1"/>
        </a:solidFill>
        <a:latin typeface="Arial" charset="0"/>
        <a:ea typeface="ＭＳ Ｐゴシック" pitchFamily="34" charset="-128"/>
        <a:cs typeface="Arial" charset="0"/>
      </a:defRPr>
    </a:lvl8pPr>
    <a:lvl9pPr marL="3657600" algn="l" defTabSz="914400" rtl="0" eaLnBrk="1" latinLnBrk="0" hangingPunct="1">
      <a:defRPr sz="12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95885" autoAdjust="0"/>
  </p:normalViewPr>
  <p:slideViewPr>
    <p:cSldViewPr>
      <p:cViewPr>
        <p:scale>
          <a:sx n="80" d="100"/>
          <a:sy n="80" d="100"/>
        </p:scale>
        <p:origin x="-690" y="-636"/>
      </p:cViewPr>
      <p:guideLst>
        <p:guide orient="horz" pos="2160"/>
        <p:guide pos="2880"/>
      </p:guideLst>
    </p:cSldViewPr>
  </p:slideViewPr>
  <p:outlineViewPr>
    <p:cViewPr>
      <p:scale>
        <a:sx n="33" d="100"/>
        <a:sy n="33" d="100"/>
      </p:scale>
      <p:origin x="0" y="3087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404" y="360"/>
      </p:cViewPr>
      <p:guideLst>
        <p:guide orient="horz" pos="2910"/>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462" tIns="46231" rIns="92462" bIns="46231" numCol="1" anchor="t" anchorCtr="0" compatLnSpc="1">
            <a:prstTxWarp prst="textNoShape">
              <a:avLst/>
            </a:prstTxWarp>
          </a:bodyPr>
          <a:lstStyle>
            <a:lvl1pPr eaLnBrk="0" hangingPunct="0">
              <a:defRPr>
                <a:ea typeface="ＭＳ Ｐゴシック" charset="-128"/>
                <a:cs typeface="+mn-cs"/>
              </a:defRPr>
            </a:lvl1pPr>
          </a:lstStyle>
          <a:p>
            <a:pPr>
              <a:defRPr/>
            </a:pPr>
            <a:endParaRPr lang="en-US"/>
          </a:p>
        </p:txBody>
      </p:sp>
      <p:sp>
        <p:nvSpPr>
          <p:cNvPr id="107523" name="Rectangle 3"/>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2462" tIns="46231" rIns="92462" bIns="46231" numCol="1" anchor="t" anchorCtr="0" compatLnSpc="1">
            <a:prstTxWarp prst="textNoShape">
              <a:avLst/>
            </a:prstTxWarp>
          </a:bodyPr>
          <a:lstStyle>
            <a:lvl1pPr algn="r" eaLnBrk="0" hangingPunct="0">
              <a:defRPr>
                <a:ea typeface="ＭＳ Ｐゴシック" charset="-128"/>
                <a:cs typeface="+mn-cs"/>
              </a:defRPr>
            </a:lvl1pPr>
          </a:lstStyle>
          <a:p>
            <a:pPr>
              <a:defRPr/>
            </a:pPr>
            <a:endParaRPr lang="en-US"/>
          </a:p>
        </p:txBody>
      </p:sp>
      <p:sp>
        <p:nvSpPr>
          <p:cNvPr id="107524" name="Rectangle 4"/>
          <p:cNvSpPr>
            <a:spLocks noGrp="1" noChangeArrowheads="1"/>
          </p:cNvSpPr>
          <p:nvPr>
            <p:ph type="ftr" sz="quarter" idx="2"/>
          </p:nvPr>
        </p:nvSpPr>
        <p:spPr bwMode="auto">
          <a:xfrm>
            <a:off x="0" y="8772525"/>
            <a:ext cx="3038475" cy="461963"/>
          </a:xfrm>
          <a:prstGeom prst="rect">
            <a:avLst/>
          </a:prstGeom>
          <a:noFill/>
          <a:ln w="9525">
            <a:noFill/>
            <a:miter lim="800000"/>
            <a:headEnd/>
            <a:tailEnd/>
          </a:ln>
          <a:effectLst/>
        </p:spPr>
        <p:txBody>
          <a:bodyPr vert="horz" wrap="square" lIns="92462" tIns="46231" rIns="92462" bIns="46231" numCol="1" anchor="b" anchorCtr="0" compatLnSpc="1">
            <a:prstTxWarp prst="textNoShape">
              <a:avLst/>
            </a:prstTxWarp>
          </a:bodyPr>
          <a:lstStyle>
            <a:lvl1pPr eaLnBrk="0" hangingPunct="0">
              <a:defRPr>
                <a:ea typeface="ＭＳ Ｐゴシック" charset="-128"/>
                <a:cs typeface="+mn-cs"/>
              </a:defRPr>
            </a:lvl1pPr>
          </a:lstStyle>
          <a:p>
            <a:pPr>
              <a:defRPr/>
            </a:pPr>
            <a:endParaRPr lang="en-US"/>
          </a:p>
        </p:txBody>
      </p:sp>
      <p:sp>
        <p:nvSpPr>
          <p:cNvPr id="107525" name="Rectangle 5"/>
          <p:cNvSpPr>
            <a:spLocks noGrp="1" noChangeArrowheads="1"/>
          </p:cNvSpPr>
          <p:nvPr>
            <p:ph type="sldNum" sz="quarter" idx="3"/>
          </p:nvPr>
        </p:nvSpPr>
        <p:spPr bwMode="auto">
          <a:xfrm>
            <a:off x="3970338" y="8772525"/>
            <a:ext cx="3038475" cy="461963"/>
          </a:xfrm>
          <a:prstGeom prst="rect">
            <a:avLst/>
          </a:prstGeom>
          <a:noFill/>
          <a:ln w="9525">
            <a:noFill/>
            <a:miter lim="800000"/>
            <a:headEnd/>
            <a:tailEnd/>
          </a:ln>
          <a:effectLst/>
        </p:spPr>
        <p:txBody>
          <a:bodyPr vert="horz" wrap="square" lIns="92462" tIns="46231" rIns="92462" bIns="46231" numCol="1" anchor="b" anchorCtr="0" compatLnSpc="1">
            <a:prstTxWarp prst="textNoShape">
              <a:avLst/>
            </a:prstTxWarp>
          </a:bodyPr>
          <a:lstStyle>
            <a:lvl1pPr algn="r" eaLnBrk="0" hangingPunct="0">
              <a:defRPr>
                <a:ea typeface="ＭＳ Ｐゴシック" charset="-128"/>
                <a:cs typeface="+mn-cs"/>
              </a:defRPr>
            </a:lvl1pPr>
          </a:lstStyle>
          <a:p>
            <a:pPr>
              <a:defRPr/>
            </a:pPr>
            <a:fld id="{DC4E303A-29C7-4A11-BA96-68C990BD145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1963"/>
          </a:xfrm>
          <a:prstGeom prst="rect">
            <a:avLst/>
          </a:prstGeom>
          <a:noFill/>
          <a:ln w="9525">
            <a:noFill/>
            <a:miter lim="800000"/>
            <a:headEnd/>
            <a:tailEnd/>
          </a:ln>
        </p:spPr>
        <p:txBody>
          <a:bodyPr vert="horz" wrap="square" lIns="92462" tIns="46231" rIns="92462" bIns="46231" numCol="1" anchor="t" anchorCtr="0" compatLnSpc="1">
            <a:prstTxWarp prst="textNoShape">
              <a:avLst/>
            </a:prstTxWarp>
          </a:bodyPr>
          <a:lstStyle>
            <a:lvl1pPr eaLnBrk="0" hangingPunct="0">
              <a:defRPr>
                <a:ea typeface="ＭＳ Ｐゴシック" charset="-128"/>
                <a:cs typeface="+mn-cs"/>
              </a:defRPr>
            </a:lvl1pPr>
          </a:lstStyle>
          <a:p>
            <a:pPr>
              <a:defRPr/>
            </a:pPr>
            <a:endParaRPr lang="en-US"/>
          </a:p>
        </p:txBody>
      </p:sp>
      <p:sp>
        <p:nvSpPr>
          <p:cNvPr id="7171" name="Rectangle 3"/>
          <p:cNvSpPr>
            <a:spLocks noGrp="1" noChangeArrowheads="1"/>
          </p:cNvSpPr>
          <p:nvPr>
            <p:ph type="dt" idx="1"/>
          </p:nvPr>
        </p:nvSpPr>
        <p:spPr bwMode="auto">
          <a:xfrm>
            <a:off x="3971925" y="0"/>
            <a:ext cx="3038475" cy="461963"/>
          </a:xfrm>
          <a:prstGeom prst="rect">
            <a:avLst/>
          </a:prstGeom>
          <a:noFill/>
          <a:ln w="9525">
            <a:noFill/>
            <a:miter lim="800000"/>
            <a:headEnd/>
            <a:tailEnd/>
          </a:ln>
        </p:spPr>
        <p:txBody>
          <a:bodyPr vert="horz" wrap="square" lIns="92462" tIns="46231" rIns="92462" bIns="46231" numCol="1" anchor="t" anchorCtr="0" compatLnSpc="1">
            <a:prstTxWarp prst="textNoShape">
              <a:avLst/>
            </a:prstTxWarp>
          </a:bodyPr>
          <a:lstStyle>
            <a:lvl1pPr algn="r" eaLnBrk="0" hangingPunct="0">
              <a:defRPr>
                <a:ea typeface="ＭＳ Ｐゴシック" charset="-128"/>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35038" y="4387850"/>
            <a:ext cx="5140325" cy="4154488"/>
          </a:xfrm>
          <a:prstGeom prst="rect">
            <a:avLst/>
          </a:prstGeom>
          <a:noFill/>
          <a:ln w="9525">
            <a:noFill/>
            <a:miter lim="800000"/>
            <a:headEnd/>
            <a:tailEnd/>
          </a:ln>
        </p:spPr>
        <p:txBody>
          <a:bodyPr vert="horz" wrap="square" lIns="92462" tIns="46231" rIns="92462" bIns="462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774113"/>
            <a:ext cx="3038475" cy="461962"/>
          </a:xfrm>
          <a:prstGeom prst="rect">
            <a:avLst/>
          </a:prstGeom>
          <a:noFill/>
          <a:ln w="9525">
            <a:noFill/>
            <a:miter lim="800000"/>
            <a:headEnd/>
            <a:tailEnd/>
          </a:ln>
        </p:spPr>
        <p:txBody>
          <a:bodyPr vert="horz" wrap="square" lIns="92462" tIns="46231" rIns="92462" bIns="46231" numCol="1" anchor="b" anchorCtr="0" compatLnSpc="1">
            <a:prstTxWarp prst="textNoShape">
              <a:avLst/>
            </a:prstTxWarp>
          </a:bodyPr>
          <a:lstStyle>
            <a:lvl1pPr eaLnBrk="0" hangingPunct="0">
              <a:defRPr>
                <a:ea typeface="ＭＳ Ｐゴシック" charset="-128"/>
                <a:cs typeface="+mn-cs"/>
              </a:defRPr>
            </a:lvl1pPr>
          </a:lstStyle>
          <a:p>
            <a:pPr>
              <a:defRPr/>
            </a:pPr>
            <a:endParaRPr lang="en-US"/>
          </a:p>
        </p:txBody>
      </p:sp>
      <p:sp>
        <p:nvSpPr>
          <p:cNvPr id="7175" name="Rectangle 7"/>
          <p:cNvSpPr>
            <a:spLocks noGrp="1" noChangeArrowheads="1"/>
          </p:cNvSpPr>
          <p:nvPr>
            <p:ph type="sldNum" sz="quarter" idx="5"/>
          </p:nvPr>
        </p:nvSpPr>
        <p:spPr bwMode="auto">
          <a:xfrm>
            <a:off x="3971925" y="8774113"/>
            <a:ext cx="3038475" cy="461962"/>
          </a:xfrm>
          <a:prstGeom prst="rect">
            <a:avLst/>
          </a:prstGeom>
          <a:noFill/>
          <a:ln w="9525">
            <a:noFill/>
            <a:miter lim="800000"/>
            <a:headEnd/>
            <a:tailEnd/>
          </a:ln>
        </p:spPr>
        <p:txBody>
          <a:bodyPr vert="horz" wrap="square" lIns="92462" tIns="46231" rIns="92462" bIns="46231" numCol="1" anchor="b" anchorCtr="0" compatLnSpc="1">
            <a:prstTxWarp prst="textNoShape">
              <a:avLst/>
            </a:prstTxWarp>
          </a:bodyPr>
          <a:lstStyle>
            <a:lvl1pPr algn="r" eaLnBrk="0" hangingPunct="0">
              <a:defRPr>
                <a:ea typeface="ＭＳ Ｐゴシック" charset="-128"/>
                <a:cs typeface="+mn-cs"/>
              </a:defRPr>
            </a:lvl1pPr>
          </a:lstStyle>
          <a:p>
            <a:pPr>
              <a:defRPr/>
            </a:pPr>
            <a:fld id="{CDABDAF4-E61F-40CD-B0B6-CC7FBFE2F6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p:txBody>
          <a:bodyPr/>
          <a:lstStyle/>
          <a:p>
            <a:pPr>
              <a:defRPr/>
            </a:pPr>
            <a:fld id="{4CDE5DBF-7448-4ECC-9BE7-69B611AA2DCD}" type="slidenum">
              <a:rPr lang="en-US" smtClean="0">
                <a:ea typeface="ＭＳ Ｐゴシック" pitchFamily="34" charset="-128"/>
              </a:rPr>
              <a:pPr>
                <a:defRPr/>
              </a:pPr>
              <a:t>1</a:t>
            </a:fld>
            <a:endParaRPr lang="en-US" smtClean="0">
              <a:ea typeface="ＭＳ Ｐゴシック" pitchFamily="34" charset="-128"/>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p:txBody>
          <a:bodyPr/>
          <a:lstStyle/>
          <a:p>
            <a:pPr>
              <a:defRPr/>
            </a:pPr>
            <a:fld id="{2C52DCC2-75D0-4D51-A144-DEBFDBD02BB4}" type="slidenum">
              <a:rPr lang="en-US" smtClean="0">
                <a:ea typeface="ＭＳ Ｐゴシック" pitchFamily="34" charset="-128"/>
              </a:rPr>
              <a:pPr>
                <a:defRPr/>
              </a:pPr>
              <a:t>36</a:t>
            </a:fld>
            <a:endParaRPr lang="en-US" smtClean="0">
              <a:ea typeface="ＭＳ Ｐゴシック" pitchFamily="34" charset="-128"/>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Creative new programs by DCR staff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p:txBody>
          <a:bodyPr/>
          <a:lstStyle/>
          <a:p>
            <a:pPr>
              <a:defRPr/>
            </a:pPr>
            <a:fld id="{ED33529C-128F-472F-ACD7-CFBDE0DC17D7}" type="slidenum">
              <a:rPr lang="en-US" smtClean="0">
                <a:ea typeface="ＭＳ Ｐゴシック" pitchFamily="34" charset="-128"/>
              </a:rPr>
              <a:pPr>
                <a:defRPr/>
              </a:pPr>
              <a:t>38</a:t>
            </a:fld>
            <a:endParaRPr lang="en-US" smtClean="0">
              <a:ea typeface="ＭＳ Ｐゴシック" pitchFamily="34" charset="-128"/>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DCr continued a strong investment of staff on the ground to support this event.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p:txBody>
          <a:bodyPr/>
          <a:lstStyle/>
          <a:p>
            <a:pPr>
              <a:defRPr/>
            </a:pPr>
            <a:fld id="{390889E8-AB80-4B56-8EF3-0FC4A8A7BC00}" type="slidenum">
              <a:rPr lang="en-US" smtClean="0">
                <a:ea typeface="ＭＳ Ｐゴシック" pitchFamily="34" charset="-128"/>
              </a:rPr>
              <a:pPr>
                <a:defRPr/>
              </a:pPr>
              <a:t>39</a:t>
            </a:fld>
            <a:endParaRPr lang="en-US" smtClean="0">
              <a:ea typeface="ＭＳ Ｐゴシック" pitchFamily="34" charset="-128"/>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The Rinse Off/Changing Station is on target to be constructed and ready in time for the opening of the Spectacle Island beach in June. We have had to make some design modifications to meet the restrictions imposed by the Landfill Post Closure Agreement and to satisfy DEP permitting requirements. It is an exciting project that will enhance the Spectacle Island beach experience. Last summer we used the temporary shower stations at the end of the pier. Visitation to the beach increased by 20%.</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We continue to be in compliance with the ACM management plan for Spectacle Island. The caretaker performs daily walks around the island throughout the active summer season and weekly walks throughout the year. He picks up and coordinates disposal of asbestos. There has been a steady decline in ACM material washing up on the shores of Spectacle Island.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p:txBody>
          <a:bodyPr/>
          <a:lstStyle/>
          <a:p>
            <a:pPr>
              <a:defRPr/>
            </a:pPr>
            <a:fld id="{9E521182-C60B-4135-BE64-FDC52F0C7FBC}" type="slidenum">
              <a:rPr lang="en-US" smtClean="0">
                <a:ea typeface="ＭＳ Ｐゴシック" pitchFamily="34" charset="-128"/>
              </a:rPr>
              <a:pPr>
                <a:defRPr/>
              </a:pPr>
              <a:t>42</a:t>
            </a:fld>
            <a:endParaRPr lang="en-US" smtClean="0">
              <a:ea typeface="ＭＳ Ｐゴシック" pitchFamily="34" charset="-128"/>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lnSpc>
                <a:spcPct val="80000"/>
              </a:lnSpc>
            </a:pPr>
            <a:endParaRPr lang="en-US" sz="90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p:txBody>
          <a:bodyPr/>
          <a:lstStyle/>
          <a:p>
            <a:pPr>
              <a:defRPr/>
            </a:pPr>
            <a:fld id="{A6E33DC5-18F2-4B1D-85CB-42612FB719B5}" type="slidenum">
              <a:rPr lang="en-US" smtClean="0">
                <a:ea typeface="ＭＳ Ｐゴシック" pitchFamily="34" charset="-128"/>
              </a:rPr>
              <a:pPr>
                <a:defRPr/>
              </a:pPr>
              <a:t>5</a:t>
            </a:fld>
            <a:endParaRPr lang="en-US" smtClean="0">
              <a:ea typeface="ＭＳ Ｐゴシック" pitchFamily="34" charset="-128"/>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Excerpts from    Beach and Pool report which will be submitted to house and senate ways and means committee on December 15</a:t>
            </a:r>
            <a:r>
              <a:rPr lang="en-US" baseline="30000" smtClean="0">
                <a:ea typeface="ＭＳ Ｐゴシック" pitchFamily="34" charset="-128"/>
              </a:rPr>
              <a:t>th</a:t>
            </a:r>
            <a:r>
              <a:rPr lang="en-US" smtClean="0">
                <a:ea typeface="ＭＳ Ｐゴシック" pitchFamily="34" charset="-128"/>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p:txBody>
          <a:bodyPr/>
          <a:lstStyle/>
          <a:p>
            <a:pPr>
              <a:defRPr/>
            </a:pPr>
            <a:fld id="{1B5844B6-B37C-46C7-8158-8C1888D8AA1F}" type="slidenum">
              <a:rPr lang="en-US" smtClean="0">
                <a:ea typeface="ＭＳ Ｐゴシック" pitchFamily="34" charset="-128"/>
              </a:rPr>
              <a:pPr>
                <a:defRPr/>
              </a:pPr>
              <a:t>9</a:t>
            </a:fld>
            <a:endParaRPr lang="en-US" smtClean="0">
              <a:ea typeface="ＭＳ Ｐゴシック" pitchFamily="34" charset="-128"/>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Created year round supervision of beaches cluster: </a:t>
            </a:r>
          </a:p>
          <a:p>
            <a:pPr eaLnBrk="1" hangingPunct="1"/>
            <a:r>
              <a:rPr lang="en-US" smtClean="0">
                <a:ea typeface="ＭＳ Ｐゴシック" pitchFamily="34" charset="-128"/>
              </a:rPr>
              <a:t>Revere beach has year round cluster super. Late shift supervision in each cluster.  State Parks Total = 64 positions [38 Urban Parks, 24 State Parks, 1 Operations, 1 Planning and Engineering]</a:t>
            </a:r>
          </a:p>
          <a:p>
            <a:pPr eaLnBrk="1" hangingPunct="1"/>
            <a:r>
              <a:rPr lang="en-US" smtClean="0">
                <a:ea typeface="ＭＳ Ｐゴシック" pitchFamily="34" charset="-128"/>
              </a:rPr>
              <a:t> </a:t>
            </a:r>
          </a:p>
          <a:p>
            <a:pPr eaLnBrk="1" hangingPunct="1"/>
            <a:r>
              <a:rPr lang="en-US" smtClean="0">
                <a:ea typeface="ＭＳ Ｐゴシック" pitchFamily="34" charset="-128"/>
              </a:rPr>
              <a:t>A total of 58 Positions were completed   [32 Urban Parks, 24 State Parks, 1 Operations, 1 P&amp;E]</a:t>
            </a:r>
          </a:p>
          <a:p>
            <a:pPr eaLnBrk="1" hangingPunct="1"/>
            <a:r>
              <a:rPr lang="en-US" smtClean="0">
                <a:ea typeface="ＭＳ Ｐゴシック" pitchFamily="34" charset="-128"/>
              </a:rPr>
              <a:t> </a:t>
            </a:r>
          </a:p>
          <a:p>
            <a:pPr eaLnBrk="1" hangingPunct="1"/>
            <a:r>
              <a:rPr lang="en-US" smtClean="0">
                <a:ea typeface="ＭＳ Ｐゴシック" pitchFamily="34" charset="-128"/>
              </a:rPr>
              <a:t>Of the positions completed 7 employees have since *left DCR [2 resigned, 3 were terminated, *2 candidates were approved though hiring process but did not report for work so technically they were not on payroll nor did they receive compensation]</a:t>
            </a:r>
          </a:p>
          <a:p>
            <a:pPr eaLnBrk="1" hangingPunct="1"/>
            <a:r>
              <a:rPr lang="en-US" smtClean="0">
                <a:ea typeface="ＭＳ Ｐゴシック" pitchFamily="34" charset="-128"/>
              </a:rPr>
              <a:t> </a:t>
            </a:r>
          </a:p>
          <a:p>
            <a:pPr eaLnBrk="1" hangingPunct="1"/>
            <a:r>
              <a:rPr lang="en-US" smtClean="0">
                <a:ea typeface="ＭＳ Ｐゴシック" pitchFamily="34" charset="-128"/>
              </a:rPr>
              <a:t>Currently there are 12 openings in the Beaches account, of these:</a:t>
            </a:r>
          </a:p>
          <a:p>
            <a:pPr eaLnBrk="1" hangingPunct="1"/>
            <a:r>
              <a:rPr lang="en-US" smtClean="0">
                <a:ea typeface="ＭＳ Ｐゴシック" pitchFamily="34" charset="-128"/>
              </a:rPr>
              <a:t> </a:t>
            </a:r>
          </a:p>
          <a:p>
            <a:pPr eaLnBrk="1" hangingPunct="1"/>
            <a:r>
              <a:rPr lang="en-US" smtClean="0">
                <a:ea typeface="ＭＳ Ｐゴシック" pitchFamily="34" charset="-128"/>
              </a:rPr>
              <a:t>     3 candidate hiring packages have been at EOEEA since 9/25/08 awaiting approval [2 MEO I's UP - Harbor, 1 Laborer II UP-Harbor]</a:t>
            </a:r>
          </a:p>
          <a:p>
            <a:pPr eaLnBrk="1" hangingPunct="1"/>
            <a:r>
              <a:rPr lang="en-US" smtClean="0">
                <a:ea typeface="ＭＳ Ｐゴシック" pitchFamily="34" charset="-128"/>
              </a:rPr>
              <a:t>     2 candidate hiring packages are going through the internal DCR signature process [VSS UP-Harbor, MEO II UP-Harbor]</a:t>
            </a:r>
          </a:p>
          <a:p>
            <a:pPr eaLnBrk="1" hangingPunct="1"/>
            <a:r>
              <a:rPr lang="en-US" smtClean="0">
                <a:ea typeface="ＭＳ Ｐゴシック" pitchFamily="34" charset="-128"/>
              </a:rPr>
              <a:t>     </a:t>
            </a:r>
          </a:p>
          <a:p>
            <a:pPr eaLnBrk="1" hangingPunct="1"/>
            <a:r>
              <a:rPr lang="en-US" smtClean="0">
                <a:ea typeface="ＭＳ Ｐゴシック" pitchFamily="34" charset="-128"/>
              </a:rPr>
              <a:t>     The remaining vacancies include 5 Civil Service positions for UP [2 MEO I's and 3 Laborer II's]North and Harbor; Beach Manager for UP-Harbor, Administrative Assistant II for Operations [Fleet Mgmt]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p:txBody>
          <a:bodyPr/>
          <a:lstStyle/>
          <a:p>
            <a:pPr>
              <a:defRPr/>
            </a:pPr>
            <a:fld id="{EF270B39-51FC-4B52-88B4-0193BA2B211E}" type="slidenum">
              <a:rPr lang="en-US" smtClean="0">
                <a:ea typeface="ＭＳ Ｐゴシック" pitchFamily="34" charset="-128"/>
              </a:rPr>
              <a:pPr>
                <a:defRPr/>
              </a:pPr>
              <a:t>12</a:t>
            </a:fld>
            <a:endParaRPr lang="en-US" smtClean="0">
              <a:ea typeface="ＭＳ Ｐゴシック" pitchFamily="34" charset="-128"/>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Created year round supervision of beaches cluster: </a:t>
            </a:r>
          </a:p>
          <a:p>
            <a:pPr eaLnBrk="1" hangingPunct="1"/>
            <a:r>
              <a:rPr lang="en-US" smtClean="0">
                <a:ea typeface="ＭＳ Ｐゴシック" pitchFamily="34" charset="-128"/>
              </a:rPr>
              <a:t>Revere beach has year round cluster super. Late shift supervision in each cluster.  State Parks Total = 64 positions [38 Urban Parks, 24 State Parks, 1 Operations, 1 Planning and Engineering]</a:t>
            </a:r>
          </a:p>
          <a:p>
            <a:pPr eaLnBrk="1" hangingPunct="1"/>
            <a:r>
              <a:rPr lang="en-US" smtClean="0">
                <a:ea typeface="ＭＳ Ｐゴシック" pitchFamily="34" charset="-128"/>
              </a:rPr>
              <a:t> </a:t>
            </a:r>
          </a:p>
          <a:p>
            <a:pPr eaLnBrk="1" hangingPunct="1"/>
            <a:r>
              <a:rPr lang="en-US" smtClean="0">
                <a:ea typeface="ＭＳ Ｐゴシック" pitchFamily="34" charset="-128"/>
              </a:rPr>
              <a:t>A total of 58 Positions were completed   [32 Urban Parks, 24 State Parks, 1 Operations, 1 P&amp;E]</a:t>
            </a:r>
          </a:p>
          <a:p>
            <a:pPr eaLnBrk="1" hangingPunct="1"/>
            <a:r>
              <a:rPr lang="en-US" smtClean="0">
                <a:ea typeface="ＭＳ Ｐゴシック" pitchFamily="34" charset="-128"/>
              </a:rPr>
              <a:t> </a:t>
            </a:r>
          </a:p>
          <a:p>
            <a:pPr eaLnBrk="1" hangingPunct="1"/>
            <a:r>
              <a:rPr lang="en-US" smtClean="0">
                <a:ea typeface="ＭＳ Ｐゴシック" pitchFamily="34" charset="-128"/>
              </a:rPr>
              <a:t>Of the positions completed 7 employees have since *left DCR [2 resigned, 3 were terminated, *2 candidates were approved though hiring process but did not report for work so technically they were not on payroll nor did they receive compensation]</a:t>
            </a:r>
          </a:p>
          <a:p>
            <a:pPr eaLnBrk="1" hangingPunct="1"/>
            <a:r>
              <a:rPr lang="en-US" smtClean="0">
                <a:ea typeface="ＭＳ Ｐゴシック" pitchFamily="34" charset="-128"/>
              </a:rPr>
              <a:t> </a:t>
            </a:r>
          </a:p>
          <a:p>
            <a:pPr eaLnBrk="1" hangingPunct="1"/>
            <a:r>
              <a:rPr lang="en-US" smtClean="0">
                <a:ea typeface="ＭＳ Ｐゴシック" pitchFamily="34" charset="-128"/>
              </a:rPr>
              <a:t>Currently there are 12 openings in the Beaches account, of these:</a:t>
            </a:r>
          </a:p>
          <a:p>
            <a:pPr eaLnBrk="1" hangingPunct="1"/>
            <a:r>
              <a:rPr lang="en-US" smtClean="0">
                <a:ea typeface="ＭＳ Ｐゴシック" pitchFamily="34" charset="-128"/>
              </a:rPr>
              <a:t> </a:t>
            </a:r>
          </a:p>
          <a:p>
            <a:pPr eaLnBrk="1" hangingPunct="1"/>
            <a:r>
              <a:rPr lang="en-US" smtClean="0">
                <a:ea typeface="ＭＳ Ｐゴシック" pitchFamily="34" charset="-128"/>
              </a:rPr>
              <a:t>     3 candidate hiring packages have been at EOEEA since 9/25/08 awaiting approval [2 MEO I's UP - Harbor, 1 Laborer II UP-Harbor]</a:t>
            </a:r>
          </a:p>
          <a:p>
            <a:pPr eaLnBrk="1" hangingPunct="1"/>
            <a:r>
              <a:rPr lang="en-US" smtClean="0">
                <a:ea typeface="ＭＳ Ｐゴシック" pitchFamily="34" charset="-128"/>
              </a:rPr>
              <a:t>     2 candidate hiring packages are going through the internal DCR signature process [VSS UP-Harbor, MEO II UP-Harbor]</a:t>
            </a:r>
          </a:p>
          <a:p>
            <a:pPr eaLnBrk="1" hangingPunct="1"/>
            <a:r>
              <a:rPr lang="en-US" smtClean="0">
                <a:ea typeface="ＭＳ Ｐゴシック" pitchFamily="34" charset="-128"/>
              </a:rPr>
              <a:t>     </a:t>
            </a:r>
          </a:p>
          <a:p>
            <a:pPr eaLnBrk="1" hangingPunct="1"/>
            <a:r>
              <a:rPr lang="en-US" smtClean="0">
                <a:ea typeface="ＭＳ Ｐゴシック" pitchFamily="34" charset="-128"/>
              </a:rPr>
              <a:t>     The remaining vacancies include 5 Civil Service positions for UP [2 MEO I's and 3 Laborer II's]North and Harbor; Beach Manager for UP-Harbor, Administrative Assistant II for Operations [Fleet Mgmt]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p:txBody>
          <a:bodyPr/>
          <a:lstStyle/>
          <a:p>
            <a:pPr>
              <a:defRPr/>
            </a:pPr>
            <a:fld id="{4F4BA070-A27E-4691-BD69-E288B93A1197}" type="slidenum">
              <a:rPr lang="en-US" smtClean="0">
                <a:ea typeface="ＭＳ Ｐゴシック" pitchFamily="34" charset="-128"/>
              </a:rPr>
              <a:pPr>
                <a:defRPr/>
              </a:pPr>
              <a:t>13</a:t>
            </a:fld>
            <a:endParaRPr lang="en-US" smtClean="0">
              <a:ea typeface="ＭＳ Ｐゴシック" pitchFamily="34" charset="-128"/>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Created year round supervision of beaches cluster: </a:t>
            </a:r>
          </a:p>
          <a:p>
            <a:pPr eaLnBrk="1" hangingPunct="1"/>
            <a:r>
              <a:rPr lang="en-US" smtClean="0">
                <a:ea typeface="ＭＳ Ｐゴシック" pitchFamily="34" charset="-128"/>
              </a:rPr>
              <a:t>Revere beach has year round cluster super. Late shift supervision in each cluster.  State Parks Total = 64 positions [38 Urban Parks, 24 State Parks, 1 Operations, 1 Planning and Engineering]</a:t>
            </a:r>
          </a:p>
          <a:p>
            <a:pPr eaLnBrk="1" hangingPunct="1"/>
            <a:r>
              <a:rPr lang="en-US" smtClean="0">
                <a:ea typeface="ＭＳ Ｐゴシック" pitchFamily="34" charset="-128"/>
              </a:rPr>
              <a:t> </a:t>
            </a:r>
          </a:p>
          <a:p>
            <a:pPr eaLnBrk="1" hangingPunct="1"/>
            <a:r>
              <a:rPr lang="en-US" smtClean="0">
                <a:ea typeface="ＭＳ Ｐゴシック" pitchFamily="34" charset="-128"/>
              </a:rPr>
              <a:t>A total of 58 Positions were completed   [32 Urban Parks, 24 State Parks, 1 Operations, 1 P&amp;E]</a:t>
            </a:r>
          </a:p>
          <a:p>
            <a:pPr eaLnBrk="1" hangingPunct="1"/>
            <a:r>
              <a:rPr lang="en-US" smtClean="0">
                <a:ea typeface="ＭＳ Ｐゴシック" pitchFamily="34" charset="-128"/>
              </a:rPr>
              <a:t> </a:t>
            </a:r>
          </a:p>
          <a:p>
            <a:pPr eaLnBrk="1" hangingPunct="1"/>
            <a:r>
              <a:rPr lang="en-US" smtClean="0">
                <a:ea typeface="ＭＳ Ｐゴシック" pitchFamily="34" charset="-128"/>
              </a:rPr>
              <a:t>Of the positions completed 7 employees have since *left DCR [2 resigned, 3 were terminated, *2 candidates were approved though hiring process but did not report for work so technically they were not on payroll nor did they receive compensation]</a:t>
            </a:r>
          </a:p>
          <a:p>
            <a:pPr eaLnBrk="1" hangingPunct="1"/>
            <a:r>
              <a:rPr lang="en-US" smtClean="0">
                <a:ea typeface="ＭＳ Ｐゴシック" pitchFamily="34" charset="-128"/>
              </a:rPr>
              <a:t> </a:t>
            </a:r>
          </a:p>
          <a:p>
            <a:pPr eaLnBrk="1" hangingPunct="1"/>
            <a:r>
              <a:rPr lang="en-US" smtClean="0">
                <a:ea typeface="ＭＳ Ｐゴシック" pitchFamily="34" charset="-128"/>
              </a:rPr>
              <a:t>Currently there are 12 openings in the Beaches account, of these:</a:t>
            </a:r>
          </a:p>
          <a:p>
            <a:pPr eaLnBrk="1" hangingPunct="1"/>
            <a:r>
              <a:rPr lang="en-US" smtClean="0">
                <a:ea typeface="ＭＳ Ｐゴシック" pitchFamily="34" charset="-128"/>
              </a:rPr>
              <a:t> </a:t>
            </a:r>
          </a:p>
          <a:p>
            <a:pPr eaLnBrk="1" hangingPunct="1"/>
            <a:r>
              <a:rPr lang="en-US" smtClean="0">
                <a:ea typeface="ＭＳ Ｐゴシック" pitchFamily="34" charset="-128"/>
              </a:rPr>
              <a:t>     3 candidate hiring packages have been at EOEEA since 9/25/08 awaiting approval [2 MEO I's UP - Harbor, 1 Laborer II UP-Harbor]</a:t>
            </a:r>
          </a:p>
          <a:p>
            <a:pPr eaLnBrk="1" hangingPunct="1"/>
            <a:r>
              <a:rPr lang="en-US" smtClean="0">
                <a:ea typeface="ＭＳ Ｐゴシック" pitchFamily="34" charset="-128"/>
              </a:rPr>
              <a:t>     2 candidate hiring packages are going through the internal DCR signature process [VSS UP-Harbor, MEO II UP-Harbor]</a:t>
            </a:r>
          </a:p>
          <a:p>
            <a:pPr eaLnBrk="1" hangingPunct="1"/>
            <a:r>
              <a:rPr lang="en-US" smtClean="0">
                <a:ea typeface="ＭＳ Ｐゴシック" pitchFamily="34" charset="-128"/>
              </a:rPr>
              <a:t>     </a:t>
            </a:r>
          </a:p>
          <a:p>
            <a:pPr eaLnBrk="1" hangingPunct="1"/>
            <a:r>
              <a:rPr lang="en-US" smtClean="0">
                <a:ea typeface="ＭＳ Ｐゴシック" pitchFamily="34" charset="-128"/>
              </a:rPr>
              <a:t>     The remaining vacancies include 5 Civil Service positions for UP [2 MEO I's and 3 Laborer II's]North and Harbor; Beach Manager for UP-Harbor, Administrative Assistant II for Operations [Fleet Mgmt]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p:txBody>
          <a:bodyPr/>
          <a:lstStyle/>
          <a:p>
            <a:pPr>
              <a:defRPr/>
            </a:pPr>
            <a:fld id="{3D91EDEC-AD27-4D8C-8296-893721E742C0}" type="slidenum">
              <a:rPr lang="en-US" smtClean="0">
                <a:ea typeface="ＭＳ Ｐゴシック" pitchFamily="34" charset="-128"/>
              </a:rPr>
              <a:pPr>
                <a:defRPr/>
              </a:pPr>
              <a:t>16</a:t>
            </a:fld>
            <a:endParaRPr lang="en-US" smtClean="0">
              <a:ea typeface="ＭＳ Ｐゴシック" pitchFamily="34" charset="-128"/>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z="1300" smtClean="0">
                <a:ea typeface="ＭＳ Ｐゴシック" pitchFamily="34" charset="-128"/>
              </a:rPr>
              <a:t>New staff yielded man benefits: for the beaches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p:txBody>
          <a:bodyPr/>
          <a:lstStyle/>
          <a:p>
            <a:pPr>
              <a:defRPr/>
            </a:pPr>
            <a:fld id="{1201B04D-4B12-4C9D-AED3-44872F78480E}" type="slidenum">
              <a:rPr lang="en-US" smtClean="0">
                <a:ea typeface="ＭＳ Ｐゴシック" pitchFamily="34" charset="-128"/>
              </a:rPr>
              <a:pPr>
                <a:defRPr/>
              </a:pPr>
              <a:t>18</a:t>
            </a:fld>
            <a:endParaRPr lang="en-US" smtClean="0">
              <a:ea typeface="ＭＳ Ｐゴシック" pitchFamily="34" charset="-128"/>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Spring beaches press release 2008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p:txBody>
          <a:bodyPr/>
          <a:lstStyle/>
          <a:p>
            <a:pPr>
              <a:defRPr/>
            </a:pPr>
            <a:fld id="{A3F44FFE-53A8-4C35-9EDD-2F1421951C93}" type="slidenum">
              <a:rPr lang="en-US" smtClean="0">
                <a:ea typeface="ＭＳ Ｐゴシック" pitchFamily="34" charset="-128"/>
              </a:rPr>
              <a:pPr>
                <a:defRPr/>
              </a:pPr>
              <a:t>22</a:t>
            </a:fld>
            <a:endParaRPr lang="en-US" smtClean="0">
              <a:ea typeface="ＭＳ Ｐゴシック" pitchFamily="34" charset="-128"/>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Massachusetts technology consortium collaboration.  In kind gift of Trash Compactors.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p:txBody>
          <a:bodyPr/>
          <a:lstStyle/>
          <a:p>
            <a:pPr>
              <a:defRPr/>
            </a:pPr>
            <a:fld id="{95D887B9-EACE-4BCD-8090-A1EFEB8E24FF}" type="slidenum">
              <a:rPr lang="en-US" smtClean="0">
                <a:ea typeface="ＭＳ Ｐゴシック" pitchFamily="34" charset="-128"/>
              </a:rPr>
              <a:pPr>
                <a:defRPr/>
              </a:pPr>
              <a:t>34</a:t>
            </a:fld>
            <a:endParaRPr lang="en-US" smtClean="0">
              <a:ea typeface="ＭＳ Ｐゴシック" pitchFamily="34" charset="-128"/>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Eliot House is at Revere Beach</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Elliot House interior/exterior</a:t>
            </a:r>
          </a:p>
          <a:p>
            <a:pPr eaLnBrk="1" hangingPunct="1"/>
            <a:r>
              <a:rPr lang="en-US" smtClean="0">
                <a:ea typeface="ＭＳ Ｐゴシック" pitchFamily="34" charset="-128"/>
              </a:rPr>
              <a:t>All exterior and interior surfaces painted, repairs to doors, porchs, walls ceilings, and floors refinished.  costs general repairs all contracted $15,000. Painting $1000 inmate labor</a:t>
            </a:r>
          </a:p>
          <a:p>
            <a:pPr eaLnBrk="1" hangingPunct="1"/>
            <a:endParaRPr lang="en-US" smtClean="0">
              <a:ea typeface="ＭＳ Ｐゴシック" pitchFamily="34" charset="-128"/>
            </a:endParaRPr>
          </a:p>
          <a:p>
            <a:pPr eaLnBrk="1" hangingPunct="1"/>
            <a:r>
              <a:rPr lang="en-US" smtClean="0">
                <a:ea typeface="ＭＳ Ｐゴシック" pitchFamily="34" charset="-128"/>
              </a:rPr>
              <a:t>McCormack Bathhouse- remodel 2nd floor offices inhouse $14,000.(contractor estimates were $40-50k) All interior offices and 1st fl bathrooms painted $500 inmate labor.</a:t>
            </a:r>
          </a:p>
          <a:p>
            <a:pPr eaLnBrk="1" hangingPunct="1"/>
            <a:endParaRPr lang="en-US" smtClean="0">
              <a:ea typeface="ＭＳ Ｐゴシック" pitchFamily="34" charset="-128"/>
            </a:endParaRPr>
          </a:p>
          <a:p>
            <a:pPr eaLnBrk="1" hangingPunct="1"/>
            <a:r>
              <a:rPr lang="en-US" smtClean="0">
                <a:ea typeface="ＭＳ Ｐゴシック" pitchFamily="34" charset="-128"/>
              </a:rPr>
              <a:t>Murray Bathhouse- painted exterior- $500 inmate labor</a:t>
            </a:r>
          </a:p>
          <a:p>
            <a:pPr eaLnBrk="1" hangingPunct="1"/>
            <a:endParaRPr lang="en-US" smtClean="0">
              <a:ea typeface="ＭＳ Ｐゴシック" pitchFamily="34" charset="-128"/>
            </a:endParaRPr>
          </a:p>
          <a:p>
            <a:pPr eaLnBrk="1" hangingPunct="1"/>
            <a:r>
              <a:rPr lang="en-US" smtClean="0">
                <a:ea typeface="ＭＳ Ｐゴシック" pitchFamily="34" charset="-128"/>
              </a:rPr>
              <a:t>Nantasket Dist. Offices painted exterior- $900 inmate labor</a:t>
            </a:r>
          </a:p>
          <a:p>
            <a:pPr eaLnBrk="1" hangingPunct="1"/>
            <a:endParaRPr lang="en-US" smtClean="0">
              <a:ea typeface="ＭＳ Ｐゴシック" pitchFamily="34" charset="-128"/>
            </a:endParaRPr>
          </a:p>
          <a:p>
            <a:pPr eaLnBrk="1" hangingPunct="1"/>
            <a:r>
              <a:rPr lang="en-US" smtClean="0">
                <a:ea typeface="ＭＳ Ｐゴシック" pitchFamily="34" charset="-128"/>
              </a:rPr>
              <a:t>Nantasket pavilion- interior/ exterior - $600 inmate labor</a:t>
            </a:r>
          </a:p>
          <a:p>
            <a:pPr eaLnBrk="1" hangingPunct="1"/>
            <a:endParaRPr lang="en-US" smtClean="0">
              <a:ea typeface="ＭＳ Ｐゴシック" pitchFamily="34" charset="-128"/>
            </a:endParaRPr>
          </a:p>
          <a:p>
            <a:pPr eaLnBrk="1" hangingPunct="1"/>
            <a:r>
              <a:rPr lang="en-US" smtClean="0">
                <a:ea typeface="ＭＳ Ｐゴシック" pitchFamily="34" charset="-128"/>
              </a:rPr>
              <a:t>Paragon Clock Tower Building- tower completed-building painting resumes March. Tower painted $9600. </a:t>
            </a:r>
          </a:p>
          <a:p>
            <a:pPr eaLnBrk="1" hangingPunct="1"/>
            <a:endParaRPr lang="en-US" smtClean="0">
              <a:ea typeface="ＭＳ Ｐゴシック" pitchFamily="34" charset="-128"/>
            </a:endParaRPr>
          </a:p>
          <a:p>
            <a:pPr eaLnBrk="1" hangingPunct="1"/>
            <a:r>
              <a:rPr lang="en-US" smtClean="0">
                <a:ea typeface="ＭＳ Ｐゴシック" pitchFamily="34" charset="-128"/>
              </a:rPr>
              <a:t>Old Police Station- building primed, painting resumes in March</a:t>
            </a:r>
          </a:p>
          <a:p>
            <a:pPr eaLnBrk="1" hangingPunct="1"/>
            <a:endParaRPr lang="en-US" smtClean="0">
              <a:ea typeface="ＭＳ Ｐゴシック" pitchFamily="34" charset="-128"/>
            </a:endParaRPr>
          </a:p>
          <a:p>
            <a:pPr eaLnBrk="1" hangingPunct="1"/>
            <a:r>
              <a:rPr lang="en-US" smtClean="0">
                <a:ea typeface="ＭＳ Ｐゴシック" pitchFamily="34" charset="-128"/>
              </a:rPr>
              <a:t>Nantasket Labor Garage- interior painted $400 inmate labor exterior resumes in March.</a:t>
            </a:r>
          </a:p>
          <a:p>
            <a:pPr eaLnBrk="1" hangingPunct="1"/>
            <a:endParaRPr lang="en-US" smtClean="0">
              <a:ea typeface="ＭＳ Ｐゴシック" pitchFamily="34" charset="-128"/>
            </a:endParaRPr>
          </a:p>
          <a:p>
            <a:pPr eaLnBrk="1" hangingPunct="1"/>
            <a:r>
              <a:rPr lang="en-US" smtClean="0">
                <a:ea typeface="ＭＳ Ｐゴシック" pitchFamily="34" charset="-128"/>
              </a:rPr>
              <a:t>Day Blvd benches- over 50 benches repaired- $4000</a:t>
            </a:r>
          </a:p>
          <a:p>
            <a:pPr eaLnBrk="1" hangingPunct="1"/>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781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529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781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529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781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6781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529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529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781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91000"/>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Rectangle 11"/>
          <p:cNvSpPr>
            <a:spLocks noChangeArrowheads="1"/>
          </p:cNvSpPr>
          <p:nvPr/>
        </p:nvSpPr>
        <p:spPr bwMode="auto">
          <a:xfrm>
            <a:off x="0" y="0"/>
            <a:ext cx="9144000" cy="457200"/>
          </a:xfrm>
          <a:prstGeom prst="rect">
            <a:avLst/>
          </a:prstGeom>
          <a:solidFill>
            <a:schemeClr val="tx2"/>
          </a:solidFill>
          <a:ln w="9525">
            <a:solidFill>
              <a:schemeClr val="tx1"/>
            </a:solidFill>
            <a:miter lim="800000"/>
            <a:headEnd/>
            <a:tailEnd/>
          </a:ln>
        </p:spPr>
        <p:txBody>
          <a:bodyPr wrap="none" anchor="ctr"/>
          <a:lstStyle/>
          <a:p>
            <a:pPr eaLnBrk="0" hangingPunct="0">
              <a:defRPr/>
            </a:pPr>
            <a:endParaRPr lang="en-US">
              <a:ea typeface="ＭＳ Ｐゴシック" charset="-128"/>
              <a:cs typeface="+mn-cs"/>
            </a:endParaRPr>
          </a:p>
        </p:txBody>
      </p:sp>
      <p:sp>
        <p:nvSpPr>
          <p:cNvPr id="1036" name="Rectangle 12"/>
          <p:cNvSpPr>
            <a:spLocks noChangeArrowheads="1"/>
          </p:cNvSpPr>
          <p:nvPr/>
        </p:nvSpPr>
        <p:spPr bwMode="auto">
          <a:xfrm>
            <a:off x="0" y="6324600"/>
            <a:ext cx="9144000" cy="533400"/>
          </a:xfrm>
          <a:prstGeom prst="rect">
            <a:avLst/>
          </a:prstGeom>
          <a:solidFill>
            <a:schemeClr val="tx2"/>
          </a:solidFill>
          <a:ln w="9525">
            <a:solidFill>
              <a:schemeClr val="tx1"/>
            </a:solidFill>
            <a:miter lim="800000"/>
            <a:headEnd/>
            <a:tailEnd/>
          </a:ln>
        </p:spPr>
        <p:txBody>
          <a:bodyPr wrap="none" anchor="ctr"/>
          <a:lstStyle/>
          <a:p>
            <a:pPr eaLnBrk="0" hangingPunct="0">
              <a:defRPr/>
            </a:pPr>
            <a:endParaRPr lang="en-US">
              <a:ea typeface="ＭＳ Ｐゴシック" charset="-128"/>
              <a:cs typeface="+mn-cs"/>
            </a:endParaRPr>
          </a:p>
        </p:txBody>
      </p:sp>
      <p:pic>
        <p:nvPicPr>
          <p:cNvPr id="1030" name="Picture 13" descr="dcr-test"/>
          <p:cNvPicPr>
            <a:picLocks noChangeAspect="1" noChangeArrowheads="1"/>
          </p:cNvPicPr>
          <p:nvPr/>
        </p:nvPicPr>
        <p:blipFill>
          <a:blip r:embed="rId18"/>
          <a:srcRect/>
          <a:stretch>
            <a:fillRect/>
          </a:stretch>
        </p:blipFill>
        <p:spPr bwMode="auto">
          <a:xfrm>
            <a:off x="533400" y="6400800"/>
            <a:ext cx="99060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 id="2147483650" r:id="rId15"/>
    <p:sldLayoutId id="2147483649" r:id="rId16"/>
  </p:sldLayoutIdLst>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Verdana" pitchFamily="34" charset="0"/>
          <a:ea typeface="ＭＳ Ｐゴシック" charset="-128"/>
        </a:defRPr>
      </a:lvl2pPr>
      <a:lvl3pPr algn="l" rtl="0" eaLnBrk="0" fontAlgn="base" hangingPunct="0">
        <a:spcBef>
          <a:spcPct val="0"/>
        </a:spcBef>
        <a:spcAft>
          <a:spcPct val="0"/>
        </a:spcAft>
        <a:defRPr sz="3300">
          <a:solidFill>
            <a:schemeClr val="tx2"/>
          </a:solidFill>
          <a:latin typeface="Verdana" pitchFamily="34" charset="0"/>
          <a:ea typeface="ＭＳ Ｐゴシック" charset="-128"/>
        </a:defRPr>
      </a:lvl3pPr>
      <a:lvl4pPr algn="l" rtl="0" eaLnBrk="0" fontAlgn="base" hangingPunct="0">
        <a:spcBef>
          <a:spcPct val="0"/>
        </a:spcBef>
        <a:spcAft>
          <a:spcPct val="0"/>
        </a:spcAft>
        <a:defRPr sz="3300">
          <a:solidFill>
            <a:schemeClr val="tx2"/>
          </a:solidFill>
          <a:latin typeface="Verdana" pitchFamily="34" charset="0"/>
          <a:ea typeface="ＭＳ Ｐゴシック" charset="-128"/>
        </a:defRPr>
      </a:lvl4pPr>
      <a:lvl5pPr algn="l" rtl="0" eaLnBrk="0" fontAlgn="base" hangingPunct="0">
        <a:spcBef>
          <a:spcPct val="0"/>
        </a:spcBef>
        <a:spcAft>
          <a:spcPct val="0"/>
        </a:spcAft>
        <a:defRPr sz="3300">
          <a:solidFill>
            <a:schemeClr val="tx2"/>
          </a:solidFill>
          <a:latin typeface="Verdana" pitchFamily="34" charset="0"/>
          <a:ea typeface="ＭＳ Ｐゴシック" charset="-128"/>
        </a:defRPr>
      </a:lvl5pPr>
      <a:lvl6pPr marL="457200" algn="l" rtl="0" fontAlgn="base">
        <a:spcBef>
          <a:spcPct val="0"/>
        </a:spcBef>
        <a:spcAft>
          <a:spcPct val="0"/>
        </a:spcAft>
        <a:defRPr sz="3300">
          <a:solidFill>
            <a:schemeClr val="tx2"/>
          </a:solidFill>
          <a:latin typeface="Verdana" pitchFamily="34" charset="0"/>
          <a:ea typeface="ＭＳ Ｐゴシック" charset="-128"/>
        </a:defRPr>
      </a:lvl6pPr>
      <a:lvl7pPr marL="914400" algn="l" rtl="0" fontAlgn="base">
        <a:spcBef>
          <a:spcPct val="0"/>
        </a:spcBef>
        <a:spcAft>
          <a:spcPct val="0"/>
        </a:spcAft>
        <a:defRPr sz="3300">
          <a:solidFill>
            <a:schemeClr val="tx2"/>
          </a:solidFill>
          <a:latin typeface="Verdana" pitchFamily="34" charset="0"/>
          <a:ea typeface="ＭＳ Ｐゴシック" charset="-128"/>
        </a:defRPr>
      </a:lvl7pPr>
      <a:lvl8pPr marL="1371600" algn="l" rtl="0" fontAlgn="base">
        <a:spcBef>
          <a:spcPct val="0"/>
        </a:spcBef>
        <a:spcAft>
          <a:spcPct val="0"/>
        </a:spcAft>
        <a:defRPr sz="3300">
          <a:solidFill>
            <a:schemeClr val="tx2"/>
          </a:solidFill>
          <a:latin typeface="Verdana" pitchFamily="34" charset="0"/>
          <a:ea typeface="ＭＳ Ｐゴシック" charset="-128"/>
        </a:defRPr>
      </a:lvl8pPr>
      <a:lvl9pPr marL="1828800" algn="l" rtl="0" fontAlgn="base">
        <a:spcBef>
          <a:spcPct val="0"/>
        </a:spcBef>
        <a:spcAft>
          <a:spcPct val="0"/>
        </a:spcAft>
        <a:defRPr sz="3300">
          <a:solidFill>
            <a:schemeClr val="tx2"/>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00">
          <a:solidFill>
            <a:schemeClr val="tx1"/>
          </a:solidFill>
          <a:latin typeface="+mn-lt"/>
          <a:ea typeface="+mn-ea"/>
        </a:defRPr>
      </a:lvl5pPr>
      <a:lvl6pPr marL="2514600" indent="-228600" algn="l" rtl="0" fontAlgn="base">
        <a:spcBef>
          <a:spcPct val="20000"/>
        </a:spcBef>
        <a:spcAft>
          <a:spcPct val="0"/>
        </a:spcAft>
        <a:buChar char="»"/>
        <a:defRPr sz="100">
          <a:solidFill>
            <a:schemeClr val="tx1"/>
          </a:solidFill>
          <a:latin typeface="+mn-lt"/>
          <a:ea typeface="+mn-ea"/>
        </a:defRPr>
      </a:lvl6pPr>
      <a:lvl7pPr marL="2971800" indent="-228600" algn="l" rtl="0" fontAlgn="base">
        <a:spcBef>
          <a:spcPct val="20000"/>
        </a:spcBef>
        <a:spcAft>
          <a:spcPct val="0"/>
        </a:spcAft>
        <a:buChar char="»"/>
        <a:defRPr sz="100">
          <a:solidFill>
            <a:schemeClr val="tx1"/>
          </a:solidFill>
          <a:latin typeface="+mn-lt"/>
          <a:ea typeface="+mn-ea"/>
        </a:defRPr>
      </a:lvl7pPr>
      <a:lvl8pPr marL="3429000" indent="-228600" algn="l" rtl="0" fontAlgn="base">
        <a:spcBef>
          <a:spcPct val="20000"/>
        </a:spcBef>
        <a:spcAft>
          <a:spcPct val="0"/>
        </a:spcAft>
        <a:buChar char="»"/>
        <a:defRPr sz="100">
          <a:solidFill>
            <a:schemeClr val="tx1"/>
          </a:solidFill>
          <a:latin typeface="+mn-lt"/>
          <a:ea typeface="+mn-ea"/>
        </a:defRPr>
      </a:lvl8pPr>
      <a:lvl9pPr marL="3886200" indent="-228600" algn="l" rtl="0" fontAlgn="base">
        <a:spcBef>
          <a:spcPct val="20000"/>
        </a:spcBef>
        <a:spcAft>
          <a:spcPct val="0"/>
        </a:spcAft>
        <a:buChar char="»"/>
        <a:defRPr sz="1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title"/>
          </p:nvPr>
        </p:nvSpPr>
        <p:spPr>
          <a:xfrm>
            <a:off x="685800" y="1066800"/>
            <a:ext cx="7239000" cy="685800"/>
          </a:xfrm>
        </p:spPr>
        <p:txBody>
          <a:bodyPr/>
          <a:lstStyle/>
          <a:p>
            <a:pPr algn="ctr" eaLnBrk="1" hangingPunct="1"/>
            <a:r>
              <a:rPr lang="en-US" sz="2400" i="1" smtClean="0">
                <a:latin typeface="Times New Roman" pitchFamily="18" charset="0"/>
              </a:rPr>
              <a:t/>
            </a:r>
            <a:br>
              <a:rPr lang="en-US" sz="2400" i="1" smtClean="0">
                <a:latin typeface="Times New Roman" pitchFamily="18" charset="0"/>
              </a:rPr>
            </a:br>
            <a:r>
              <a:rPr lang="en-US" sz="2400" i="1" smtClean="0">
                <a:latin typeface="Times New Roman" pitchFamily="18" charset="0"/>
              </a:rPr>
              <a:t/>
            </a:r>
            <a:br>
              <a:rPr lang="en-US" sz="2400" i="1" smtClean="0">
                <a:latin typeface="Times New Roman" pitchFamily="18" charset="0"/>
              </a:rPr>
            </a:br>
            <a:r>
              <a:rPr lang="en-US" sz="2400" i="1" smtClean="0">
                <a:latin typeface="Times New Roman" pitchFamily="18" charset="0"/>
              </a:rPr>
              <a:t>DCR Beaches Accomplishments </a:t>
            </a:r>
            <a:br>
              <a:rPr lang="en-US" sz="2400" i="1" smtClean="0">
                <a:latin typeface="Times New Roman" pitchFamily="18" charset="0"/>
              </a:rPr>
            </a:br>
            <a:r>
              <a:rPr lang="en-US" sz="2400" i="1" smtClean="0">
                <a:latin typeface="Times New Roman" pitchFamily="18" charset="0"/>
              </a:rPr>
              <a:t>Presented to </a:t>
            </a:r>
            <a:br>
              <a:rPr lang="en-US" sz="2400" i="1" smtClean="0">
                <a:latin typeface="Times New Roman" pitchFamily="18" charset="0"/>
              </a:rPr>
            </a:br>
            <a:r>
              <a:rPr lang="en-US" sz="2400" i="1" smtClean="0">
                <a:latin typeface="Times New Roman" pitchFamily="18" charset="0"/>
              </a:rPr>
              <a:t>Metropolitan Beaches Commission</a:t>
            </a:r>
            <a:br>
              <a:rPr lang="en-US" sz="2400" i="1" smtClean="0">
                <a:latin typeface="Times New Roman" pitchFamily="18" charset="0"/>
              </a:rPr>
            </a:br>
            <a:r>
              <a:rPr lang="en-US" sz="1800" b="1" i="1" smtClean="0">
                <a:latin typeface="Times New Roman" pitchFamily="18" charset="0"/>
              </a:rPr>
              <a:t>April 8, 2013</a:t>
            </a:r>
            <a:br>
              <a:rPr lang="en-US" sz="1800" b="1" i="1" smtClean="0">
                <a:latin typeface="Times New Roman" pitchFamily="18" charset="0"/>
              </a:rPr>
            </a:br>
            <a:endParaRPr lang="en-US" sz="1800" b="1" i="1" smtClean="0">
              <a:latin typeface="Times New Roman" pitchFamily="18" charset="0"/>
            </a:endParaRPr>
          </a:p>
        </p:txBody>
      </p:sp>
      <p:pic>
        <p:nvPicPr>
          <p:cNvPr id="20482" name="Picture 11" descr="Nantasket%20Beach"/>
          <p:cNvPicPr>
            <a:picLocks noGrp="1" noChangeAspect="1" noChangeArrowheads="1"/>
          </p:cNvPicPr>
          <p:nvPr>
            <p:ph sz="quarter" idx="2"/>
          </p:nvPr>
        </p:nvPicPr>
        <p:blipFill>
          <a:blip r:embed="rId3"/>
          <a:srcRect/>
          <a:stretch>
            <a:fillRect/>
          </a:stretch>
        </p:blipFill>
        <p:spPr>
          <a:xfrm>
            <a:off x="5791200" y="2667000"/>
            <a:ext cx="2909888" cy="2247900"/>
          </a:xfrm>
        </p:spPr>
      </p:pic>
      <p:pic>
        <p:nvPicPr>
          <p:cNvPr id="20483" name="Picture 13" descr="revere_beach"/>
          <p:cNvPicPr>
            <a:picLocks noGrp="1" noChangeAspect="1" noChangeArrowheads="1"/>
          </p:cNvPicPr>
          <p:nvPr>
            <p:ph sz="quarter" idx="3"/>
          </p:nvPr>
        </p:nvPicPr>
        <p:blipFill>
          <a:blip r:embed="rId4"/>
          <a:srcRect/>
          <a:stretch>
            <a:fillRect/>
          </a:stretch>
        </p:blipFill>
        <p:spPr>
          <a:xfrm>
            <a:off x="381000" y="2667000"/>
            <a:ext cx="2362200" cy="2284413"/>
          </a:xfrm>
        </p:spPr>
      </p:pic>
      <p:pic>
        <p:nvPicPr>
          <p:cNvPr id="20484" name="Picture 20" descr="Nantasket_Sundown"/>
          <p:cNvPicPr>
            <a:picLocks noGrp="1" noChangeAspect="1" noChangeArrowheads="1"/>
          </p:cNvPicPr>
          <p:nvPr>
            <p:ph sz="half" idx="1"/>
          </p:nvPr>
        </p:nvPicPr>
        <p:blipFill>
          <a:blip r:embed="rId5"/>
          <a:srcRect/>
          <a:stretch>
            <a:fillRect/>
          </a:stretch>
        </p:blipFill>
        <p:spPr>
          <a:xfrm>
            <a:off x="2895600" y="2667000"/>
            <a:ext cx="2743200" cy="2292350"/>
          </a:xfrm>
        </p:spPr>
      </p:pic>
    </p:spTree>
  </p:cSld>
  <p:clrMapOvr>
    <a:masterClrMapping/>
  </p:clrMapOvr>
  <p:transition advTm="1042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47800" y="1600200"/>
          <a:ext cx="6400800" cy="4252913"/>
        </p:xfrm>
        <a:graphic>
          <a:graphicData uri="http://schemas.openxmlformats.org/drawingml/2006/table">
            <a:tbl>
              <a:tblPr/>
              <a:tblGrid>
                <a:gridCol w="2481298"/>
                <a:gridCol w="2007164"/>
                <a:gridCol w="1912338"/>
              </a:tblGrid>
              <a:tr h="462902">
                <a:tc gridSpan="3">
                  <a:txBody>
                    <a:bodyPr/>
                    <a:lstStyle/>
                    <a:p>
                      <a:pPr algn="l" fontAlgn="b"/>
                      <a:endParaRPr lang="en-US" sz="1400" b="1" i="0" u="none" strike="noStrike" dirty="0">
                        <a:solidFill>
                          <a:srgbClr val="000000"/>
                        </a:solidFill>
                        <a:latin typeface="Cambria"/>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55778">
                <a:tc gridSpan="3">
                  <a:txBody>
                    <a:bodyPr/>
                    <a:lstStyle/>
                    <a:p>
                      <a:pPr algn="l" fontAlgn="b"/>
                      <a:r>
                        <a:rPr lang="en-US" sz="1400" b="1" i="0" u="none" strike="noStrike" dirty="0">
                          <a:solidFill>
                            <a:srgbClr val="000000"/>
                          </a:solidFill>
                          <a:latin typeface="Cambria"/>
                        </a:rPr>
                        <a:t>Metropolitan Beaches Commission: Overview Staffing Costs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655778">
                <a:tc>
                  <a:txBody>
                    <a:bodyPr/>
                    <a:lstStyle/>
                    <a:p>
                      <a:pPr algn="ctr" fontAlgn="b"/>
                      <a:r>
                        <a:rPr lang="en-US" sz="1100" b="1" i="0" u="none" strike="noStrike">
                          <a:solidFill>
                            <a:srgbClr val="000000"/>
                          </a:solidFill>
                          <a:latin typeface="Cambria"/>
                        </a:rPr>
                        <a:t>FY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1" i="0" u="none" strike="noStrike">
                          <a:solidFill>
                            <a:srgbClr val="000000"/>
                          </a:solidFill>
                          <a:latin typeface="Cambria"/>
                        </a:rPr>
                        <a:t>Total Staffing Costs for Fiscal Year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1" i="0" u="none" strike="noStrike">
                          <a:solidFill>
                            <a:srgbClr val="000000"/>
                          </a:solidFill>
                          <a:latin typeface="Cambria"/>
                        </a:rPr>
                        <a:t>Total Positions for the Metropolitan Beaches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626846">
                <a:tc>
                  <a:txBody>
                    <a:bodyPr/>
                    <a:lstStyle/>
                    <a:p>
                      <a:pPr algn="ctr" fontAlgn="b"/>
                      <a:r>
                        <a:rPr lang="en-US" sz="1100" b="1" i="0" u="none" strike="noStrike">
                          <a:solidFill>
                            <a:srgbClr val="000000"/>
                          </a:solidFill>
                          <a:latin typeface="Cambria"/>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mbria"/>
                        </a:rPr>
                        <a:t> $                             4,502,988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mbria"/>
                        </a:rPr>
                        <a:t>390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902">
                <a:tc>
                  <a:txBody>
                    <a:bodyPr/>
                    <a:lstStyle/>
                    <a:p>
                      <a:pPr algn="ctr" fontAlgn="b"/>
                      <a:r>
                        <a:rPr lang="en-US" sz="1100" b="1" i="0" u="none" strike="noStrike">
                          <a:solidFill>
                            <a:srgbClr val="000000"/>
                          </a:solidFill>
                          <a:latin typeface="Cambria"/>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Times New Roman"/>
                        </a:rPr>
                        <a:t> $                       5,100,977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mbria"/>
                        </a:rPr>
                        <a:t>358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902">
                <a:tc>
                  <a:txBody>
                    <a:bodyPr/>
                    <a:lstStyle/>
                    <a:p>
                      <a:pPr algn="ctr" fontAlgn="b"/>
                      <a:r>
                        <a:rPr lang="en-US" sz="1100" b="1" i="0" u="none" strike="noStrike">
                          <a:solidFill>
                            <a:srgbClr val="000000"/>
                          </a:solidFill>
                          <a:latin typeface="Cambria"/>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mbria"/>
                        </a:rPr>
                        <a:t> $                             4,574,831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mbria"/>
                        </a:rPr>
                        <a:t>327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902">
                <a:tc>
                  <a:txBody>
                    <a:bodyPr/>
                    <a:lstStyle/>
                    <a:p>
                      <a:pPr algn="l" fontAlgn="b"/>
                      <a:r>
                        <a:rPr lang="en-US" sz="1100" b="0" i="0" u="none" strike="noStrike">
                          <a:solidFill>
                            <a:srgbClr val="000000"/>
                          </a:solidFill>
                          <a:latin typeface="Cambria"/>
                        </a:rPr>
                        <a:t>* Based on straight salaries; no overtime costs are included.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mbria"/>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mbria"/>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902">
                <a:tc>
                  <a:txBody>
                    <a:bodyPr/>
                    <a:lstStyle/>
                    <a:p>
                      <a:pPr algn="l" fontAlgn="b"/>
                      <a:r>
                        <a:rPr lang="en-US" sz="1100" b="0" i="0" u="none" strike="noStrike">
                          <a:solidFill>
                            <a:srgbClr val="000000"/>
                          </a:solidFill>
                          <a:latin typeface="Cambria"/>
                        </a:rPr>
                        <a:t>** Note costs include union raises.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mbria"/>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mbria"/>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219200" y="685800"/>
            <a:ext cx="6172200" cy="1077913"/>
          </a:xfrm>
          <a:prstGeom prst="rect">
            <a:avLst/>
          </a:prstGeom>
          <a:noFill/>
        </p:spPr>
        <p:txBody>
          <a:bodyPr>
            <a:spAutoFit/>
          </a:bodyPr>
          <a:lstStyle/>
          <a:p>
            <a:pPr algn="ctr" eaLnBrk="0" hangingPunct="0">
              <a:defRPr/>
            </a:pPr>
            <a:r>
              <a:rPr lang="en-US" sz="3200" dirty="0">
                <a:latin typeface="+mj-lt"/>
                <a:ea typeface="ＭＳ Ｐゴシック" charset="-128"/>
                <a:cs typeface="+mn-cs"/>
              </a:rPr>
              <a:t>Metropolitan Beaches Budget Overview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3"/>
          <p:cNvSpPr>
            <a:spLocks noGrp="1"/>
          </p:cNvSpPr>
          <p:nvPr>
            <p:ph type="title"/>
          </p:nvPr>
        </p:nvSpPr>
        <p:spPr>
          <a:xfrm>
            <a:off x="685800" y="642938"/>
            <a:ext cx="6781800" cy="1076325"/>
          </a:xfrm>
        </p:spPr>
        <p:txBody>
          <a:bodyPr>
            <a:spAutoFit/>
          </a:bodyPr>
          <a:lstStyle/>
          <a:p>
            <a:pPr algn="ctr" eaLnBrk="1" hangingPunct="1"/>
            <a:r>
              <a:rPr lang="en-US" sz="3200" smtClean="0"/>
              <a:t>Metropolitan Beaches Budget Overview </a:t>
            </a:r>
          </a:p>
        </p:txBody>
      </p:sp>
      <p:pic>
        <p:nvPicPr>
          <p:cNvPr id="84994" name="Picture 7"/>
          <p:cNvPicPr>
            <a:picLocks noChangeAspect="1" noChangeArrowheads="1"/>
          </p:cNvPicPr>
          <p:nvPr/>
        </p:nvPicPr>
        <p:blipFill>
          <a:blip r:embed="rId2"/>
          <a:srcRect/>
          <a:stretch>
            <a:fillRect/>
          </a:stretch>
        </p:blipFill>
        <p:spPr bwMode="auto">
          <a:xfrm>
            <a:off x="533400" y="2590800"/>
            <a:ext cx="8239125" cy="2468563"/>
          </a:xfrm>
          <a:prstGeom prst="rect">
            <a:avLst/>
          </a:prstGeom>
          <a:noFill/>
          <a:ln w="9525">
            <a:noFill/>
            <a:miter lim="800000"/>
            <a:headEnd/>
            <a:tailEnd/>
          </a:ln>
        </p:spPr>
      </p:pic>
      <p:sp>
        <p:nvSpPr>
          <p:cNvPr id="16" name="Rectangle 15"/>
          <p:cNvSpPr/>
          <p:nvPr/>
        </p:nvSpPr>
        <p:spPr>
          <a:xfrm>
            <a:off x="457200" y="2133600"/>
            <a:ext cx="6248400" cy="276225"/>
          </a:xfrm>
          <a:prstGeom prst="rect">
            <a:avLst/>
          </a:prstGeom>
        </p:spPr>
        <p:txBody>
          <a:bodyPr>
            <a:spAutoFit/>
          </a:bodyPr>
          <a:lstStyle/>
          <a:p>
            <a:pPr eaLnBrk="0" hangingPunct="0">
              <a:defRPr/>
            </a:pPr>
            <a:r>
              <a:rPr lang="en-US" b="1" dirty="0">
                <a:latin typeface="+mn-lt"/>
                <a:ea typeface="ＭＳ Ｐゴシック" charset="-128"/>
                <a:cs typeface="+mn-cs"/>
              </a:rPr>
              <a:t>Metropolitan Beaches Commission: Staffing Costs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sz="3200" smtClean="0"/>
              <a:t>New Model of Beach Management –</a:t>
            </a:r>
            <a:br>
              <a:rPr lang="en-US" sz="3200" smtClean="0"/>
            </a:br>
            <a:r>
              <a:rPr lang="en-US" sz="3200" smtClean="0"/>
              <a:t>Operation Algae </a:t>
            </a:r>
          </a:p>
        </p:txBody>
      </p:sp>
      <p:sp>
        <p:nvSpPr>
          <p:cNvPr id="86018" name="Rectangle 3"/>
          <p:cNvSpPr>
            <a:spLocks noGrp="1" noChangeArrowheads="1"/>
          </p:cNvSpPr>
          <p:nvPr>
            <p:ph type="body" idx="1"/>
          </p:nvPr>
        </p:nvSpPr>
        <p:spPr>
          <a:xfrm>
            <a:off x="685800" y="1828800"/>
            <a:ext cx="7772400" cy="4191000"/>
          </a:xfrm>
        </p:spPr>
        <p:txBody>
          <a:bodyPr/>
          <a:lstStyle/>
          <a:p>
            <a:pPr eaLnBrk="1" hangingPunct="1">
              <a:lnSpc>
                <a:spcPct val="80000"/>
              </a:lnSpc>
            </a:pPr>
            <a:endParaRPr lang="en-US" sz="2000" smtClean="0"/>
          </a:p>
          <a:p>
            <a:pPr eaLnBrk="1" hangingPunct="1">
              <a:lnSpc>
                <a:spcPct val="80000"/>
              </a:lnSpc>
            </a:pPr>
            <a:r>
              <a:rPr lang="en-US" sz="2000" smtClean="0"/>
              <a:t>Aggressive management of the algae problem in Lynn and Nahant has resolved the smell issue since 2008</a:t>
            </a:r>
          </a:p>
          <a:p>
            <a:pPr eaLnBrk="1" hangingPunct="1">
              <a:lnSpc>
                <a:spcPct val="80000"/>
              </a:lnSpc>
            </a:pPr>
            <a:endParaRPr lang="en-US" sz="2000" smtClean="0"/>
          </a:p>
          <a:p>
            <a:pPr eaLnBrk="1" hangingPunct="1">
              <a:lnSpc>
                <a:spcPct val="80000"/>
              </a:lnSpc>
            </a:pPr>
            <a:r>
              <a:rPr lang="en-US" sz="2000" smtClean="0"/>
              <a:t>DCR dedicates staff to monitor situation daily throughout most of the year. Operation Algae removal is a daily task during the season for the heavy equipment operator</a:t>
            </a:r>
          </a:p>
          <a:p>
            <a:pPr eaLnBrk="1" hangingPunct="1">
              <a:lnSpc>
                <a:spcPct val="80000"/>
              </a:lnSpc>
            </a:pPr>
            <a:endParaRPr lang="en-US" sz="2000" smtClean="0"/>
          </a:p>
          <a:p>
            <a:pPr eaLnBrk="1" hangingPunct="1">
              <a:lnSpc>
                <a:spcPct val="80000"/>
              </a:lnSpc>
            </a:pPr>
            <a:r>
              <a:rPr lang="en-US" sz="2000" smtClean="0"/>
              <a:t>Due to cost increases associated with disposal, DCR has spent $100,000 to date in FY2013 with an anticipated additional $50,000 by the end of the fiscal year. </a:t>
            </a:r>
          </a:p>
          <a:p>
            <a:pPr eaLnBrk="1" hangingPunct="1">
              <a:lnSpc>
                <a:spcPct val="80000"/>
              </a:lnSpc>
              <a:buFontTx/>
              <a:buNone/>
            </a:pPr>
            <a:endParaRPr lang="en-US" sz="2000" smtClean="0"/>
          </a:p>
        </p:txBody>
      </p:sp>
      <p:pic>
        <p:nvPicPr>
          <p:cNvPr id="4" name="Picture 6"/>
          <p:cNvPicPr>
            <a:picLocks noChangeAspect="1" noChangeArrowheads="1"/>
          </p:cNvPicPr>
          <p:nvPr/>
        </p:nvPicPr>
        <p:blipFill>
          <a:blip r:embed="rId3"/>
          <a:srcRect/>
          <a:stretch>
            <a:fillRect/>
          </a:stretch>
        </p:blipFill>
        <p:spPr>
          <a:xfrm>
            <a:off x="6019800" y="685800"/>
            <a:ext cx="2819400" cy="1081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304800" y="609600"/>
            <a:ext cx="6019800" cy="1676400"/>
          </a:xfrm>
        </p:spPr>
        <p:txBody>
          <a:bodyPr/>
          <a:lstStyle/>
          <a:p>
            <a:pPr algn="ctr" eaLnBrk="1" hangingPunct="1"/>
            <a:r>
              <a:rPr lang="en-US" sz="2800" smtClean="0"/>
              <a:t>New Model of Beach Management </a:t>
            </a:r>
            <a:br>
              <a:rPr lang="en-US" sz="2800" smtClean="0"/>
            </a:br>
            <a:r>
              <a:rPr lang="en-US" sz="2400" i="1" smtClean="0"/>
              <a:t>Maintenance Schedules on the Web</a:t>
            </a:r>
          </a:p>
        </p:txBody>
      </p:sp>
      <p:sp>
        <p:nvSpPr>
          <p:cNvPr id="88066" name="Rectangle 3"/>
          <p:cNvSpPr>
            <a:spLocks noGrp="1" noChangeArrowheads="1"/>
          </p:cNvSpPr>
          <p:nvPr>
            <p:ph type="body" idx="1"/>
          </p:nvPr>
        </p:nvSpPr>
        <p:spPr>
          <a:xfrm>
            <a:off x="381000" y="2057400"/>
            <a:ext cx="8458200" cy="6096000"/>
          </a:xfrm>
        </p:spPr>
        <p:txBody>
          <a:bodyPr/>
          <a:lstStyle/>
          <a:p>
            <a:pPr eaLnBrk="1" hangingPunct="1">
              <a:lnSpc>
                <a:spcPct val="80000"/>
              </a:lnSpc>
            </a:pPr>
            <a:endParaRPr lang="en-US" sz="2000" smtClean="0"/>
          </a:p>
          <a:p>
            <a:pPr eaLnBrk="1" hangingPunct="1"/>
            <a:r>
              <a:rPr lang="en-US" sz="2000" smtClean="0"/>
              <a:t>In May 2007, DCR first posted its spring maintenance schedule on the agency website. The schedule details the frequency and location of tasks such as mowing, weeding, cleaning restrooms, emptying trash barrels, removing litter, sanitizing beaches, inspecting playgrounds, sweeping parkways and parking lots, and cleaning catch basins in state parks and beaches and along parkways.</a:t>
            </a:r>
          </a:p>
          <a:p>
            <a:pPr eaLnBrk="1" hangingPunct="1"/>
            <a:endParaRPr lang="en-US" sz="2000" smtClean="0"/>
          </a:p>
          <a:p>
            <a:pPr eaLnBrk="1" hangingPunct="1"/>
            <a:r>
              <a:rPr lang="en-US" sz="2000" smtClean="0"/>
              <a:t>Publishing the schedule on the website helps hold DCR accountable for achieving its maintenance goals, and lets the public see how the agency deploys its resources to serve all its properties.</a:t>
            </a:r>
          </a:p>
          <a:p>
            <a:pPr eaLnBrk="1" hangingPunct="1">
              <a:buFontTx/>
              <a:buNone/>
            </a:pPr>
            <a:r>
              <a:rPr lang="en-US" sz="2000" smtClean="0"/>
              <a:t/>
            </a:r>
            <a:br>
              <a:rPr lang="en-US" sz="2000" smtClean="0"/>
            </a:br>
            <a:r>
              <a:rPr lang="en-US" sz="2000" smtClean="0"/>
              <a:t/>
            </a:r>
            <a:br>
              <a:rPr lang="en-US" sz="2000" smtClean="0"/>
            </a:br>
            <a:endParaRPr lang="en-US" sz="2000" smtClean="0"/>
          </a:p>
        </p:txBody>
      </p:sp>
      <p:pic>
        <p:nvPicPr>
          <p:cNvPr id="4" name="Picture 6"/>
          <p:cNvPicPr>
            <a:picLocks noChangeAspect="1" noChangeArrowheads="1"/>
          </p:cNvPicPr>
          <p:nvPr/>
        </p:nvPicPr>
        <p:blipFill>
          <a:blip r:embed="rId3"/>
          <a:srcRect/>
          <a:stretch>
            <a:fillRect/>
          </a:stretch>
        </p:blipFill>
        <p:spPr>
          <a:xfrm>
            <a:off x="6553200" y="1066800"/>
            <a:ext cx="2286000" cy="87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828800"/>
            <a:ext cx="7086600" cy="2062163"/>
          </a:xfrm>
          <a:prstGeom prst="rect">
            <a:avLst/>
          </a:prstGeom>
        </p:spPr>
        <p:txBody>
          <a:bodyPr>
            <a:spAutoFit/>
          </a:bodyPr>
          <a:lstStyle/>
          <a:p>
            <a:pPr eaLnBrk="0" hangingPunct="0">
              <a:defRPr/>
            </a:pPr>
            <a:endParaRPr lang="en-US" sz="1600" b="1" dirty="0">
              <a:ea typeface="ＭＳ Ｐゴシック" charset="-128"/>
              <a:cs typeface="+mn-cs"/>
            </a:endParaRPr>
          </a:p>
          <a:p>
            <a:pPr eaLnBrk="0" hangingPunct="0">
              <a:defRPr/>
            </a:pPr>
            <a:r>
              <a:rPr lang="en-US" sz="1600" b="1" dirty="0">
                <a:latin typeface="+mn-lt"/>
                <a:ea typeface="ＭＳ Ｐゴシック" charset="-128"/>
                <a:cs typeface="+mn-cs"/>
              </a:rPr>
              <a:t>“The maintenance schedule holds DCR accountable for doing many of the routine tasks in our parks that the taxpayers rightly expect us to do,” said DCR Commissioner Richard K. Sullivan Jr. “It shows our park users that we care about the cleanliness and upkeep of our facilities, and take very seriously our role as guardian of these extraordinary recreational assets.”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228600" y="381000"/>
            <a:ext cx="8305800" cy="914400"/>
          </a:xfrm>
        </p:spPr>
        <p:txBody>
          <a:bodyPr/>
          <a:lstStyle/>
          <a:p>
            <a:pPr algn="ctr" eaLnBrk="1" hangingPunct="1"/>
            <a:r>
              <a:rPr lang="en-US" sz="2800" smtClean="0"/>
              <a:t>Statewide Aquatics Team </a:t>
            </a:r>
            <a:br>
              <a:rPr lang="en-US" sz="2800" smtClean="0"/>
            </a:br>
            <a:r>
              <a:rPr lang="en-US" sz="2800" smtClean="0"/>
              <a:t>established April 2012</a:t>
            </a:r>
          </a:p>
        </p:txBody>
      </p:sp>
      <p:sp>
        <p:nvSpPr>
          <p:cNvPr id="3" name="Content Placeholder 2"/>
          <p:cNvSpPr>
            <a:spLocks noGrp="1"/>
          </p:cNvSpPr>
          <p:nvPr>
            <p:ph idx="1"/>
          </p:nvPr>
        </p:nvSpPr>
        <p:spPr>
          <a:xfrm>
            <a:off x="381000" y="1371600"/>
            <a:ext cx="7620000" cy="3352800"/>
          </a:xfrm>
        </p:spPr>
        <p:txBody>
          <a:bodyPr>
            <a:normAutofit fontScale="77500" lnSpcReduction="20000"/>
          </a:bodyPr>
          <a:lstStyle/>
          <a:p>
            <a:pPr eaLnBrk="1" hangingPunct="1">
              <a:defRPr/>
            </a:pPr>
            <a:r>
              <a:rPr lang="en-US" sz="2100" dirty="0" smtClean="0"/>
              <a:t>Provides oversight and ensures compliance with DCR policy and procedures for both pools and beaches.</a:t>
            </a:r>
          </a:p>
          <a:p>
            <a:pPr eaLnBrk="1" hangingPunct="1">
              <a:defRPr/>
            </a:pPr>
            <a:endParaRPr lang="en-US" sz="2100" dirty="0" smtClean="0"/>
          </a:p>
          <a:p>
            <a:pPr eaLnBrk="1" hangingPunct="1">
              <a:defRPr/>
            </a:pPr>
            <a:r>
              <a:rPr lang="en-US" sz="2100" dirty="0" smtClean="0"/>
              <a:t>Provides efficient and direct oversight of maintenance, staffing , recruitment, training, policy and operational procedures.</a:t>
            </a:r>
          </a:p>
          <a:p>
            <a:pPr eaLnBrk="1" hangingPunct="1">
              <a:buFontTx/>
              <a:buNone/>
              <a:defRPr/>
            </a:pPr>
            <a:endParaRPr lang="en-US" sz="2100" dirty="0" smtClean="0"/>
          </a:p>
          <a:p>
            <a:pPr eaLnBrk="1" hangingPunct="1">
              <a:defRPr/>
            </a:pPr>
            <a:r>
              <a:rPr lang="en-US" sz="2100" dirty="0" smtClean="0"/>
              <a:t>Consists of Director, three Regional Aquatics Coordinators and Pool Coordinators to provide duty supervision at pools.</a:t>
            </a:r>
          </a:p>
          <a:p>
            <a:pPr eaLnBrk="1" hangingPunct="1">
              <a:defRPr/>
            </a:pPr>
            <a:endParaRPr lang="en-US" sz="2100" dirty="0" smtClean="0"/>
          </a:p>
          <a:p>
            <a:pPr eaLnBrk="1" hangingPunct="1">
              <a:defRPr/>
            </a:pPr>
            <a:r>
              <a:rPr lang="en-US" sz="2100" dirty="0" smtClean="0"/>
              <a:t>Integrated team into field operations with direct report to Deputy Director.</a:t>
            </a:r>
          </a:p>
          <a:p>
            <a:pPr eaLnBrk="1" hangingPunct="1">
              <a:defRPr/>
            </a:pPr>
            <a:endParaRPr lang="en-US" sz="2100" dirty="0" smtClean="0"/>
          </a:p>
          <a:p>
            <a:pPr eaLnBrk="1" hangingPunct="1">
              <a:defRPr/>
            </a:pPr>
            <a:r>
              <a:rPr lang="en-US" sz="2100" dirty="0" smtClean="0"/>
              <a:t>Ensures direct lines of responsibility for pools and beach operations</a:t>
            </a:r>
            <a:r>
              <a:rPr lang="en-US" sz="2000" dirty="0" smtClean="0"/>
              <a:t>.</a:t>
            </a:r>
          </a:p>
          <a:p>
            <a:pPr eaLnBrk="1" hangingPunct="1">
              <a:defRPr/>
            </a:pPr>
            <a:endParaRPr lang="en-US" sz="2000" b="1" dirty="0" smtClean="0"/>
          </a:p>
          <a:p>
            <a:pPr eaLnBrk="1" hangingPunct="1">
              <a:defRPr/>
            </a:pPr>
            <a:endParaRPr lang="en-US" dirty="0" smtClean="0"/>
          </a:p>
          <a:p>
            <a:pPr eaLnBrk="1" hangingPunct="1">
              <a:defRPr/>
            </a:pPr>
            <a:endParaRPr lang="en-US" dirty="0" smtClean="0"/>
          </a:p>
          <a:p>
            <a:pPr eaLnBrk="1" hangingPunct="1">
              <a:defRPr/>
            </a:pPr>
            <a:endParaRPr lang="en-US" dirty="0"/>
          </a:p>
        </p:txBody>
      </p:sp>
      <p:pic>
        <p:nvPicPr>
          <p:cNvPr id="54276" name="Picture 4"/>
          <p:cNvPicPr>
            <a:picLocks noChangeAspect="1" noChangeArrowheads="1"/>
          </p:cNvPicPr>
          <p:nvPr/>
        </p:nvPicPr>
        <p:blipFill>
          <a:blip r:embed="rId2"/>
          <a:srcRect/>
          <a:stretch>
            <a:fillRect/>
          </a:stretch>
        </p:blipFill>
        <p:spPr bwMode="auto">
          <a:xfrm>
            <a:off x="990600" y="4495800"/>
            <a:ext cx="2286000" cy="1524000"/>
          </a:xfrm>
          <a:prstGeom prst="rect">
            <a:avLst/>
          </a:prstGeom>
          <a:ln>
            <a:noFill/>
          </a:ln>
          <a:effectLst>
            <a:outerShdw blurRad="292100" dist="139700" dir="2700000" algn="tl" rotWithShape="0">
              <a:srgbClr val="333333">
                <a:alpha val="65000"/>
              </a:srgbClr>
            </a:outerShdw>
          </a:effectLst>
        </p:spPr>
      </p:pic>
      <p:pic>
        <p:nvPicPr>
          <p:cNvPr id="5124" name="Picture 4"/>
          <p:cNvPicPr>
            <a:picLocks noChangeAspect="1" noChangeArrowheads="1"/>
          </p:cNvPicPr>
          <p:nvPr/>
        </p:nvPicPr>
        <p:blipFill>
          <a:blip r:embed="rId3"/>
          <a:srcRect l="3030" r="6061"/>
          <a:stretch>
            <a:fillRect/>
          </a:stretch>
        </p:blipFill>
        <p:spPr bwMode="auto">
          <a:xfrm>
            <a:off x="4267200" y="4419600"/>
            <a:ext cx="2182813" cy="1600200"/>
          </a:xfrm>
          <a:prstGeom prst="rect">
            <a:avLst/>
          </a:prstGeom>
          <a:ln>
            <a:noFill/>
          </a:ln>
          <a:effectLst>
            <a:outerShdw blurRad="292100" dist="139700" dir="2700000" algn="tl" rotWithShape="0">
              <a:srgbClr val="333333">
                <a:alpha val="65000"/>
              </a:srgbClr>
            </a:outerShdw>
          </a:effectLst>
        </p:spPr>
      </p:pic>
      <p:pic>
        <p:nvPicPr>
          <p:cNvPr id="10" name="Picture 6" descr="http://www.bostoncentral.com/ppix/activities1553.jpg"/>
          <p:cNvPicPr>
            <a:picLocks noChangeAspect="1" noChangeArrowheads="1"/>
          </p:cNvPicPr>
          <p:nvPr/>
        </p:nvPicPr>
        <p:blipFill>
          <a:blip r:embed="rId4"/>
          <a:srcRect/>
          <a:stretch>
            <a:fillRect/>
          </a:stretch>
        </p:blipFill>
        <p:spPr bwMode="auto">
          <a:xfrm>
            <a:off x="7162800" y="4419600"/>
            <a:ext cx="1219200" cy="16271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685800" y="609600"/>
            <a:ext cx="8305800" cy="1143000"/>
          </a:xfrm>
        </p:spPr>
        <p:txBody>
          <a:bodyPr/>
          <a:lstStyle/>
          <a:p>
            <a:pPr algn="ctr" eaLnBrk="1" hangingPunct="1"/>
            <a:r>
              <a:rPr lang="en-US" smtClean="0"/>
              <a:t>Staffing – </a:t>
            </a:r>
            <a:r>
              <a:rPr lang="en-US" i="1" smtClean="0"/>
              <a:t>Putting them to Work</a:t>
            </a:r>
          </a:p>
        </p:txBody>
      </p:sp>
      <p:sp>
        <p:nvSpPr>
          <p:cNvPr id="92162" name="Rectangle 3"/>
          <p:cNvSpPr>
            <a:spLocks noGrp="1" noChangeArrowheads="1"/>
          </p:cNvSpPr>
          <p:nvPr>
            <p:ph type="body" idx="1"/>
          </p:nvPr>
        </p:nvSpPr>
        <p:spPr>
          <a:xfrm>
            <a:off x="685800" y="1524000"/>
            <a:ext cx="7772400" cy="4191000"/>
          </a:xfrm>
        </p:spPr>
        <p:txBody>
          <a:bodyPr/>
          <a:lstStyle/>
          <a:p>
            <a:pPr eaLnBrk="1" hangingPunct="1">
              <a:buFontTx/>
              <a:buNone/>
            </a:pPr>
            <a:r>
              <a:rPr lang="en-US" sz="2700" i="1" smtClean="0"/>
              <a:t>Benefits:  More Coverage &amp; Quality Staff</a:t>
            </a:r>
          </a:p>
          <a:p>
            <a:pPr eaLnBrk="1" hangingPunct="1">
              <a:buFontTx/>
              <a:buNone/>
            </a:pPr>
            <a:endParaRPr lang="en-US" sz="2300" smtClean="0"/>
          </a:p>
          <a:p>
            <a:pPr lvl="1" eaLnBrk="1" hangingPunct="1">
              <a:buFontTx/>
              <a:buChar char="•"/>
            </a:pPr>
            <a:r>
              <a:rPr lang="en-US" sz="2200" smtClean="0"/>
              <a:t>Seven Day a week supervisory coverage</a:t>
            </a:r>
          </a:p>
          <a:p>
            <a:pPr lvl="1" eaLnBrk="1" hangingPunct="1">
              <a:buFontTx/>
              <a:buChar char="•"/>
            </a:pPr>
            <a:r>
              <a:rPr lang="en-US" sz="2000" smtClean="0"/>
              <a:t>Quality supervision of seasonal staff</a:t>
            </a:r>
          </a:p>
          <a:p>
            <a:pPr lvl="1" eaLnBrk="1" hangingPunct="1">
              <a:buFontTx/>
              <a:buChar char="•"/>
            </a:pPr>
            <a:r>
              <a:rPr lang="en-US" sz="2000" smtClean="0"/>
              <a:t>More frequent beach sanitizing due to more licensed equipment operators </a:t>
            </a:r>
          </a:p>
          <a:p>
            <a:pPr lvl="1" eaLnBrk="1" hangingPunct="1">
              <a:buFontTx/>
              <a:buChar char="•"/>
            </a:pPr>
            <a:r>
              <a:rPr lang="en-US" sz="2000" smtClean="0"/>
              <a:t>Later shift supervision and staffing on beaches allowing for late day bathhouse operation and staff presence</a:t>
            </a:r>
          </a:p>
          <a:p>
            <a:pPr lvl="1" eaLnBrk="1" hangingPunct="1">
              <a:buFontTx/>
              <a:buChar char="•"/>
            </a:pPr>
            <a:r>
              <a:rPr lang="en-US" sz="2000" smtClean="0"/>
              <a:t>Increased programming and work with Partners</a:t>
            </a:r>
          </a:p>
          <a:p>
            <a:pPr lvl="1" eaLnBrk="1" hangingPunct="1">
              <a:buFontTx/>
              <a:buChar char="•"/>
            </a:pPr>
            <a:endParaRPr lang="en-US" sz="2000" smtClean="0"/>
          </a:p>
          <a:p>
            <a:pPr lvl="1" eaLnBrk="1" hangingPunct="1">
              <a:buFontTx/>
              <a:buChar char="•"/>
            </a:pPr>
            <a:endParaRPr lang="en-US" sz="2000" smtClean="0"/>
          </a:p>
          <a:p>
            <a:pPr lvl="1" eaLnBrk="1" hangingPunct="1">
              <a:buFontTx/>
              <a:buChar char="•"/>
            </a:pPr>
            <a:endParaRPr lang="en-US"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algn="ctr" eaLnBrk="1" hangingPunct="1"/>
            <a:r>
              <a:rPr lang="en-US" smtClean="0"/>
              <a:t>Capital Equipment Purchases </a:t>
            </a:r>
          </a:p>
        </p:txBody>
      </p:sp>
      <p:sp>
        <p:nvSpPr>
          <p:cNvPr id="94210" name="Content Placeholder 2"/>
          <p:cNvSpPr>
            <a:spLocks noGrp="1"/>
          </p:cNvSpPr>
          <p:nvPr>
            <p:ph idx="1"/>
          </p:nvPr>
        </p:nvSpPr>
        <p:spPr/>
        <p:txBody>
          <a:bodyPr/>
          <a:lstStyle/>
          <a:p>
            <a:pPr eaLnBrk="1" hangingPunct="1"/>
            <a:endParaRPr lang="en-US" smtClean="0"/>
          </a:p>
          <a:p>
            <a:pPr eaLnBrk="1" hangingPunct="1"/>
            <a:r>
              <a:rPr lang="en-US" smtClean="0"/>
              <a:t>In Fiscal Year 2008 $912,138.00 was spent on equipment for beach maintenance through a dedicated earmark</a:t>
            </a:r>
          </a:p>
          <a:p>
            <a:pPr eaLnBrk="1" hangingPunct="1"/>
            <a:endParaRPr lang="en-US" smtClean="0"/>
          </a:p>
          <a:p>
            <a:pPr eaLnBrk="1" hangingPunct="1"/>
            <a:r>
              <a:rPr lang="en-US" smtClean="0"/>
              <a:t>Investments continue from Fiscal Years 2009-2012 with spending on capital equipment totaling $414,853.00   </a:t>
            </a:r>
          </a:p>
          <a:p>
            <a:pPr eaLnBrk="1" hangingPunct="1">
              <a:buFontTx/>
              <a:buNone/>
            </a:pPr>
            <a:endParaRPr lang="en-US" b="1"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685800" y="609600"/>
            <a:ext cx="8153400" cy="1143000"/>
          </a:xfrm>
        </p:spPr>
        <p:txBody>
          <a:bodyPr/>
          <a:lstStyle/>
          <a:p>
            <a:pPr algn="ctr" eaLnBrk="1" hangingPunct="1"/>
            <a:r>
              <a:rPr lang="en-US" smtClean="0"/>
              <a:t/>
            </a:r>
            <a:br>
              <a:rPr lang="en-US" smtClean="0"/>
            </a:br>
            <a:r>
              <a:rPr lang="en-US" smtClean="0"/>
              <a:t>Beach Equipment – </a:t>
            </a:r>
            <a:br>
              <a:rPr lang="en-US" smtClean="0"/>
            </a:br>
            <a:r>
              <a:rPr lang="en-US" smtClean="0"/>
              <a:t>Major Purchases 2008 </a:t>
            </a:r>
            <a:br>
              <a:rPr lang="en-US" smtClean="0"/>
            </a:br>
            <a:endParaRPr lang="en-US" smtClean="0"/>
          </a:p>
        </p:txBody>
      </p:sp>
      <p:sp>
        <p:nvSpPr>
          <p:cNvPr id="95234" name="Rectangle 3"/>
          <p:cNvSpPr>
            <a:spLocks noGrp="1" noChangeArrowheads="1"/>
          </p:cNvSpPr>
          <p:nvPr>
            <p:ph type="body" idx="1"/>
          </p:nvPr>
        </p:nvSpPr>
        <p:spPr>
          <a:xfrm>
            <a:off x="609600" y="1676400"/>
            <a:ext cx="8534400" cy="4191000"/>
          </a:xfrm>
        </p:spPr>
        <p:txBody>
          <a:bodyPr/>
          <a:lstStyle/>
          <a:p>
            <a:pPr eaLnBrk="1" hangingPunct="1">
              <a:lnSpc>
                <a:spcPct val="80000"/>
              </a:lnSpc>
              <a:buFontTx/>
              <a:buNone/>
            </a:pPr>
            <a:endParaRPr lang="en-US" sz="1600" smtClean="0"/>
          </a:p>
          <a:p>
            <a:pPr eaLnBrk="1" hangingPunct="1">
              <a:lnSpc>
                <a:spcPct val="80000"/>
              </a:lnSpc>
            </a:pPr>
            <a:r>
              <a:rPr lang="en-US" sz="1400" smtClean="0"/>
              <a:t>2 tractor Sanitizers:			$192,399</a:t>
            </a:r>
          </a:p>
          <a:p>
            <a:pPr eaLnBrk="1" hangingPunct="1">
              <a:lnSpc>
                <a:spcPct val="80000"/>
              </a:lnSpc>
            </a:pPr>
            <a:r>
              <a:rPr lang="en-US" sz="1400" smtClean="0"/>
              <a:t>2 five-ton trucks				$155,800</a:t>
            </a:r>
          </a:p>
          <a:p>
            <a:pPr eaLnBrk="1" hangingPunct="1">
              <a:lnSpc>
                <a:spcPct val="80000"/>
              </a:lnSpc>
            </a:pPr>
            <a:r>
              <a:rPr lang="en-US" sz="1400" smtClean="0"/>
              <a:t>6 half-ton pick-up trucks:			$132,000</a:t>
            </a:r>
          </a:p>
          <a:p>
            <a:pPr eaLnBrk="1" hangingPunct="1">
              <a:lnSpc>
                <a:spcPct val="80000"/>
              </a:lnSpc>
            </a:pPr>
            <a:r>
              <a:rPr lang="en-US" sz="1400" smtClean="0"/>
              <a:t>2 4x4 trucks:				$47,422</a:t>
            </a:r>
          </a:p>
          <a:p>
            <a:pPr eaLnBrk="1" hangingPunct="1">
              <a:lnSpc>
                <a:spcPct val="80000"/>
              </a:lnSpc>
            </a:pPr>
            <a:r>
              <a:rPr lang="en-US" sz="1400" smtClean="0"/>
              <a:t>5 Ford Ranger extended cab pick-up trucks:	$90,000</a:t>
            </a:r>
          </a:p>
          <a:p>
            <a:pPr eaLnBrk="1" hangingPunct="1">
              <a:lnSpc>
                <a:spcPct val="80000"/>
              </a:lnSpc>
            </a:pPr>
            <a:r>
              <a:rPr lang="en-US" sz="1400" smtClean="0"/>
              <a:t>4 one-ton trucks:			$140,000</a:t>
            </a:r>
          </a:p>
          <a:p>
            <a:pPr eaLnBrk="1" hangingPunct="1">
              <a:lnSpc>
                <a:spcPct val="80000"/>
              </a:lnSpc>
            </a:pPr>
            <a:r>
              <a:rPr lang="en-US" sz="1400" smtClean="0"/>
              <a:t>1 rebuilt 10-yard packer:			$36,475</a:t>
            </a:r>
          </a:p>
          <a:p>
            <a:pPr eaLnBrk="1" hangingPunct="1">
              <a:lnSpc>
                <a:spcPct val="80000"/>
              </a:lnSpc>
            </a:pPr>
            <a:r>
              <a:rPr lang="en-US" sz="1400" smtClean="0"/>
              <a:t>2 storage sheds				$36,000</a:t>
            </a:r>
          </a:p>
          <a:p>
            <a:pPr eaLnBrk="1" hangingPunct="1">
              <a:lnSpc>
                <a:spcPct val="80000"/>
              </a:lnSpc>
            </a:pPr>
            <a:r>
              <a:rPr lang="en-US" sz="1400" smtClean="0"/>
              <a:t>33 trash barrels with covers:		$3,141	</a:t>
            </a:r>
          </a:p>
          <a:p>
            <a:pPr eaLnBrk="1" hangingPunct="1">
              <a:lnSpc>
                <a:spcPct val="80000"/>
              </a:lnSpc>
            </a:pPr>
            <a:r>
              <a:rPr lang="en-US" sz="1400" smtClean="0"/>
              <a:t>20 Big Belly solar trash bins:		$80,000</a:t>
            </a:r>
          </a:p>
          <a:p>
            <a:pPr eaLnBrk="1" hangingPunct="1">
              <a:lnSpc>
                <a:spcPct val="80000"/>
              </a:lnSpc>
            </a:pPr>
            <a:r>
              <a:rPr lang="en-US" sz="1400" smtClean="0"/>
              <a:t>6 dog bag dispensers:			$2,328</a:t>
            </a:r>
          </a:p>
          <a:p>
            <a:pPr eaLnBrk="1" hangingPunct="1">
              <a:lnSpc>
                <a:spcPct val="80000"/>
              </a:lnSpc>
            </a:pPr>
            <a:r>
              <a:rPr lang="en-US" sz="1400" smtClean="0"/>
              <a:t>1 interpretive equipment			$8,500</a:t>
            </a:r>
          </a:p>
          <a:p>
            <a:pPr eaLnBrk="1" hangingPunct="1">
              <a:lnSpc>
                <a:spcPct val="80000"/>
              </a:lnSpc>
            </a:pPr>
            <a:r>
              <a:rPr lang="en-US" sz="1400" smtClean="0"/>
              <a:t>6 lifeguard chairs			$3,000 </a:t>
            </a:r>
          </a:p>
          <a:p>
            <a:pPr eaLnBrk="1" hangingPunct="1">
              <a:lnSpc>
                <a:spcPct val="80000"/>
              </a:lnSpc>
            </a:pPr>
            <a:r>
              <a:rPr lang="en-US" sz="1400" smtClean="0"/>
              <a:t>24 outdoor cigarette disposers		$1,488</a:t>
            </a:r>
          </a:p>
          <a:p>
            <a:pPr eaLnBrk="1" hangingPunct="1">
              <a:lnSpc>
                <a:spcPct val="80000"/>
              </a:lnSpc>
            </a:pPr>
            <a:r>
              <a:rPr lang="en-US" sz="1400" smtClean="0"/>
              <a:t>3 outdoor information boards	(kiosk)	$6,000</a:t>
            </a:r>
          </a:p>
          <a:p>
            <a:pPr eaLnBrk="1" hangingPunct="1">
              <a:lnSpc>
                <a:spcPct val="80000"/>
              </a:lnSpc>
            </a:pPr>
            <a:r>
              <a:rPr lang="en-US" sz="1400" smtClean="0"/>
              <a:t>2 rebuilt 7-yard packer			$22,000</a:t>
            </a:r>
          </a:p>
          <a:p>
            <a:pPr eaLnBrk="1" hangingPunct="1">
              <a:lnSpc>
                <a:spcPct val="80000"/>
              </a:lnSpc>
            </a:pPr>
            <a:r>
              <a:rPr lang="en-US" sz="1400" b="1" smtClean="0"/>
              <a:t>TOTAL:				$912,138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algn="ctr" eaLnBrk="1" hangingPunct="1"/>
            <a:r>
              <a:rPr lang="en-US" smtClean="0"/>
              <a:t/>
            </a:r>
            <a:br>
              <a:rPr lang="en-US" smtClean="0"/>
            </a:br>
            <a:r>
              <a:rPr lang="en-US" smtClean="0"/>
              <a:t/>
            </a:r>
            <a:br>
              <a:rPr lang="en-US" smtClean="0"/>
            </a:br>
            <a:r>
              <a:rPr lang="en-US" smtClean="0"/>
              <a:t>Beach Equipment – </a:t>
            </a:r>
            <a:br>
              <a:rPr lang="en-US" smtClean="0"/>
            </a:br>
            <a:r>
              <a:rPr lang="en-US" smtClean="0"/>
              <a:t>Major Purchases 2009-2012</a:t>
            </a:r>
            <a:br>
              <a:rPr lang="en-US" smtClean="0"/>
            </a:br>
            <a:r>
              <a:rPr lang="en-US" smtClean="0"/>
              <a:t/>
            </a:r>
            <a:br>
              <a:rPr lang="en-US" smtClean="0"/>
            </a:br>
            <a:endParaRPr lang="en-US" smtClean="0"/>
          </a:p>
        </p:txBody>
      </p:sp>
      <p:sp>
        <p:nvSpPr>
          <p:cNvPr id="97282" name="Content Placeholder 2"/>
          <p:cNvSpPr>
            <a:spLocks noGrp="1"/>
          </p:cNvSpPr>
          <p:nvPr>
            <p:ph idx="1"/>
          </p:nvPr>
        </p:nvSpPr>
        <p:spPr/>
        <p:txBody>
          <a:bodyPr/>
          <a:lstStyle/>
          <a:p>
            <a:pPr eaLnBrk="1" hangingPunct="1"/>
            <a:r>
              <a:rPr lang="en-US" sz="1800" smtClean="0"/>
              <a:t>(2) Surf Rakes   			 $ 91,436.00 </a:t>
            </a:r>
          </a:p>
          <a:p>
            <a:pPr eaLnBrk="1" hangingPunct="1"/>
            <a:r>
              <a:rPr lang="en-US" sz="1800" smtClean="0"/>
              <a:t>(2) Tractors for Surf Rakes  		 $64,167.00</a:t>
            </a:r>
          </a:p>
          <a:p>
            <a:pPr eaLnBrk="1" hangingPunct="1"/>
            <a:r>
              <a:rPr lang="en-US" sz="1800" smtClean="0"/>
              <a:t>(1)Wide Area Mower BHI  		 $79,067.00 </a:t>
            </a:r>
          </a:p>
          <a:p>
            <a:pPr eaLnBrk="1" hangingPunct="1"/>
            <a:r>
              <a:rPr lang="en-US" sz="1800" smtClean="0"/>
              <a:t>(6) Message Boards  		 $ 60,900.00 </a:t>
            </a:r>
          </a:p>
          <a:p>
            <a:pPr eaLnBrk="1" hangingPunct="1"/>
            <a:r>
              <a:rPr lang="en-US" sz="1800" smtClean="0"/>
              <a:t>(1) Dump Truck with Plow 		 $ 54,808.00 </a:t>
            </a:r>
          </a:p>
          <a:p>
            <a:pPr eaLnBrk="1" hangingPunct="1"/>
            <a:r>
              <a:rPr lang="en-US" sz="1800" smtClean="0"/>
              <a:t>(1) 10 yard Packer Refurbished   	 $ 35,600.00 </a:t>
            </a:r>
          </a:p>
          <a:p>
            <a:pPr eaLnBrk="1" hangingPunct="1"/>
            <a:r>
              <a:rPr lang="en-US" sz="1800" smtClean="0"/>
              <a:t>(1) Dump Truck (used)  		 $ 14,500.00 </a:t>
            </a:r>
          </a:p>
          <a:p>
            <a:pPr eaLnBrk="1" hangingPunct="1"/>
            <a:r>
              <a:rPr lang="en-US" sz="1800" smtClean="0"/>
              <a:t>(1) Kubota  				 $  14,375.00 </a:t>
            </a:r>
          </a:p>
          <a:p>
            <a:pPr eaLnBrk="1" hangingPunct="1">
              <a:buFontTx/>
              <a:buNone/>
            </a:pPr>
            <a:r>
              <a:rPr lang="en-US" sz="1800" b="1" smtClean="0"/>
              <a:t>Total  (15 pieces) </a:t>
            </a:r>
            <a:r>
              <a:rPr lang="en-US" sz="1800" smtClean="0"/>
              <a:t> </a:t>
            </a:r>
            <a:r>
              <a:rPr lang="en-US" sz="1800" b="1" smtClean="0"/>
              <a:t> 			$ 414,853.00</a:t>
            </a:r>
            <a:endParaRPr lang="en-US"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81000" y="609600"/>
            <a:ext cx="7086600" cy="1143000"/>
          </a:xfrm>
        </p:spPr>
        <p:txBody>
          <a:bodyPr/>
          <a:lstStyle/>
          <a:p>
            <a:pPr algn="ctr" eaLnBrk="1" hangingPunct="1"/>
            <a:r>
              <a:rPr lang="en-US" smtClean="0"/>
              <a:t>DCR’s Vision for the Beaches</a:t>
            </a:r>
          </a:p>
        </p:txBody>
      </p:sp>
      <p:sp>
        <p:nvSpPr>
          <p:cNvPr id="22530" name="Content Placeholder 2"/>
          <p:cNvSpPr>
            <a:spLocks noGrp="1"/>
          </p:cNvSpPr>
          <p:nvPr>
            <p:ph idx="1"/>
          </p:nvPr>
        </p:nvSpPr>
        <p:spPr>
          <a:xfrm>
            <a:off x="304800" y="1676400"/>
            <a:ext cx="6400800" cy="4572000"/>
          </a:xfrm>
        </p:spPr>
        <p:txBody>
          <a:bodyPr/>
          <a:lstStyle/>
          <a:p>
            <a:pPr eaLnBrk="1" hangingPunct="1"/>
            <a:r>
              <a:rPr lang="en-US" sz="2000" smtClean="0"/>
              <a:t>DCR’s mission is all about </a:t>
            </a:r>
            <a:r>
              <a:rPr lang="en-US" sz="2000" u="sng" smtClean="0"/>
              <a:t>providing access for all</a:t>
            </a:r>
            <a:r>
              <a:rPr lang="en-US" sz="2000" smtClean="0"/>
              <a:t> to the Commonwealth’s cultural, natural and recreational resources while protecting the resources. </a:t>
            </a:r>
          </a:p>
          <a:p>
            <a:pPr eaLnBrk="1" hangingPunct="1"/>
            <a:endParaRPr lang="en-US" sz="2000" smtClean="0"/>
          </a:p>
          <a:p>
            <a:pPr eaLnBrk="1" hangingPunct="1"/>
            <a:r>
              <a:rPr lang="en-US" sz="2000" smtClean="0"/>
              <a:t>DCR’s vision includes continuing to provide people and their families with safe accessible beaches that we can all be proud of as was the stated goal of the First Metro Beaches Commission Report.</a:t>
            </a:r>
          </a:p>
          <a:p>
            <a:pPr eaLnBrk="1" hangingPunct="1"/>
            <a:endParaRPr lang="en-US" sz="2000" smtClean="0"/>
          </a:p>
          <a:p>
            <a:pPr eaLnBrk="1" hangingPunct="1"/>
            <a:r>
              <a:rPr lang="en-US" sz="2000" smtClean="0"/>
              <a:t>We know these beaches are year round community assets and need year round care and maintenance. </a:t>
            </a:r>
          </a:p>
        </p:txBody>
      </p:sp>
      <p:pic>
        <p:nvPicPr>
          <p:cNvPr id="22531" name="Picture 3" descr="reportcover_158.jpg"/>
          <p:cNvPicPr>
            <a:picLocks noChangeAspect="1"/>
          </p:cNvPicPr>
          <p:nvPr/>
        </p:nvPicPr>
        <p:blipFill>
          <a:blip r:embed="rId2"/>
          <a:srcRect/>
          <a:stretch>
            <a:fillRect/>
          </a:stretch>
        </p:blipFill>
        <p:spPr bwMode="auto">
          <a:xfrm>
            <a:off x="6705600" y="2819400"/>
            <a:ext cx="17526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pPr algn="ctr" eaLnBrk="1" hangingPunct="1"/>
            <a:r>
              <a:rPr lang="en-US" smtClean="0"/>
              <a:t>Equipment - </a:t>
            </a:r>
            <a:r>
              <a:rPr lang="en-US" i="1" smtClean="0"/>
              <a:t>Putting it to Use</a:t>
            </a:r>
            <a:br>
              <a:rPr lang="en-US" i="1" smtClean="0"/>
            </a:br>
            <a:r>
              <a:rPr lang="en-US" i="1" smtClean="0"/>
              <a:t>Highlights</a:t>
            </a:r>
          </a:p>
        </p:txBody>
      </p:sp>
      <p:sp>
        <p:nvSpPr>
          <p:cNvPr id="98306" name="Rectangle 3"/>
          <p:cNvSpPr>
            <a:spLocks noGrp="1" noChangeArrowheads="1"/>
          </p:cNvSpPr>
          <p:nvPr>
            <p:ph type="body" sz="half" idx="1"/>
          </p:nvPr>
        </p:nvSpPr>
        <p:spPr>
          <a:xfrm>
            <a:off x="685800" y="1981200"/>
            <a:ext cx="5029200" cy="4191000"/>
          </a:xfrm>
        </p:spPr>
        <p:txBody>
          <a:bodyPr/>
          <a:lstStyle/>
          <a:p>
            <a:pPr eaLnBrk="1" hangingPunct="1">
              <a:lnSpc>
                <a:spcPct val="80000"/>
              </a:lnSpc>
              <a:buFontTx/>
              <a:buNone/>
            </a:pPr>
            <a:endParaRPr lang="en-US" sz="2000" i="1" smtClean="0"/>
          </a:p>
          <a:p>
            <a:pPr eaLnBrk="1" hangingPunct="1">
              <a:lnSpc>
                <a:spcPct val="80000"/>
              </a:lnSpc>
            </a:pPr>
            <a:r>
              <a:rPr lang="en-US" sz="1600" smtClean="0"/>
              <a:t>Barber Surf Rake with tractor: new advanced technology which allowed for increased sanitizing of the beaches. </a:t>
            </a:r>
          </a:p>
          <a:p>
            <a:pPr eaLnBrk="1" hangingPunct="1">
              <a:lnSpc>
                <a:spcPct val="80000"/>
              </a:lnSpc>
              <a:buFontTx/>
              <a:buNone/>
            </a:pPr>
            <a:r>
              <a:rPr lang="en-US" sz="1600" smtClean="0"/>
              <a:t> 	</a:t>
            </a:r>
            <a:endParaRPr lang="en-US" sz="1600" i="1" smtClean="0"/>
          </a:p>
          <a:p>
            <a:pPr eaLnBrk="1" hangingPunct="1">
              <a:lnSpc>
                <a:spcPct val="80000"/>
              </a:lnSpc>
            </a:pPr>
            <a:endParaRPr lang="en-US" sz="1600" smtClean="0"/>
          </a:p>
          <a:p>
            <a:pPr eaLnBrk="1" hangingPunct="1">
              <a:lnSpc>
                <a:spcPct val="80000"/>
              </a:lnSpc>
            </a:pPr>
            <a:r>
              <a:rPr lang="en-US" sz="1600" smtClean="0"/>
              <a:t>Dump truck is tremendous addition during beach season and  a year round asset in keeping areas abutting beach top notch.</a:t>
            </a:r>
          </a:p>
          <a:p>
            <a:pPr eaLnBrk="1" hangingPunct="1">
              <a:lnSpc>
                <a:spcPct val="80000"/>
              </a:lnSpc>
              <a:buFontTx/>
              <a:buNone/>
            </a:pPr>
            <a:r>
              <a:rPr lang="en-US" sz="1600" smtClean="0"/>
              <a:t>	</a:t>
            </a:r>
          </a:p>
          <a:p>
            <a:pPr eaLnBrk="1" hangingPunct="1">
              <a:lnSpc>
                <a:spcPct val="80000"/>
              </a:lnSpc>
              <a:buFontTx/>
              <a:buNone/>
            </a:pPr>
            <a:endParaRPr lang="en-US" sz="1600" smtClean="0"/>
          </a:p>
          <a:p>
            <a:pPr eaLnBrk="1" hangingPunct="1">
              <a:lnSpc>
                <a:spcPct val="80000"/>
              </a:lnSpc>
            </a:pPr>
            <a:r>
              <a:rPr lang="en-US" sz="1600" smtClean="0"/>
              <a:t>New dump truck and garbage packer on Georges Island facilitated the removal of hard to dispose of marine debris that accumulates on the islands.</a:t>
            </a:r>
          </a:p>
          <a:p>
            <a:pPr eaLnBrk="1" hangingPunct="1">
              <a:lnSpc>
                <a:spcPct val="80000"/>
              </a:lnSpc>
              <a:buFontTx/>
              <a:buNone/>
            </a:pPr>
            <a:r>
              <a:rPr lang="en-US" sz="2000" smtClean="0"/>
              <a:t> </a:t>
            </a:r>
          </a:p>
          <a:p>
            <a:pPr eaLnBrk="1" hangingPunct="1">
              <a:lnSpc>
                <a:spcPct val="80000"/>
              </a:lnSpc>
              <a:buFontTx/>
              <a:buNone/>
            </a:pPr>
            <a:r>
              <a:rPr lang="en-US" sz="2000" smtClean="0"/>
              <a:t> </a:t>
            </a:r>
          </a:p>
          <a:p>
            <a:pPr eaLnBrk="1" hangingPunct="1">
              <a:lnSpc>
                <a:spcPct val="80000"/>
              </a:lnSpc>
              <a:buFontTx/>
              <a:buNone/>
            </a:pPr>
            <a:endParaRPr lang="en-US" sz="2000" i="1" smtClean="0"/>
          </a:p>
          <a:p>
            <a:pPr eaLnBrk="1" hangingPunct="1">
              <a:lnSpc>
                <a:spcPct val="80000"/>
              </a:lnSpc>
              <a:buFontTx/>
              <a:buNone/>
            </a:pPr>
            <a:endParaRPr lang="en-US" sz="2000" smtClean="0"/>
          </a:p>
        </p:txBody>
      </p:sp>
      <p:pic>
        <p:nvPicPr>
          <p:cNvPr id="30730" name="Picture 10" descr="Beaceshbeachsanitizer"/>
          <p:cNvPicPr>
            <a:picLocks noGrp="1" noChangeAspect="1" noChangeArrowheads="1"/>
          </p:cNvPicPr>
          <p:nvPr>
            <p:ph sz="quarter" idx="3"/>
          </p:nvPr>
        </p:nvPicPr>
        <p:blipFill>
          <a:blip r:embed="rId2"/>
          <a:srcRect/>
          <a:stretch>
            <a:fillRect/>
          </a:stretch>
        </p:blipFill>
        <p:spPr>
          <a:xfrm>
            <a:off x="5638800" y="2362200"/>
            <a:ext cx="3225800" cy="241935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85800" y="609600"/>
            <a:ext cx="8458200" cy="1143000"/>
          </a:xfrm>
        </p:spPr>
        <p:txBody>
          <a:bodyPr/>
          <a:lstStyle/>
          <a:p>
            <a:pPr algn="ctr" eaLnBrk="1" hangingPunct="1"/>
            <a:r>
              <a:rPr lang="en-US" smtClean="0"/>
              <a:t>Equipment – </a:t>
            </a:r>
            <a:r>
              <a:rPr lang="en-US" i="1" smtClean="0"/>
              <a:t>Keeping Staff on </a:t>
            </a:r>
            <a:br>
              <a:rPr lang="en-US" i="1" smtClean="0"/>
            </a:br>
            <a:r>
              <a:rPr lang="en-US" i="1" smtClean="0"/>
              <a:t>the Move</a:t>
            </a:r>
          </a:p>
        </p:txBody>
      </p:sp>
      <p:sp>
        <p:nvSpPr>
          <p:cNvPr id="99330" name="Rectangle 3"/>
          <p:cNvSpPr>
            <a:spLocks noGrp="1" noChangeArrowheads="1"/>
          </p:cNvSpPr>
          <p:nvPr>
            <p:ph type="body" sz="half" idx="1"/>
          </p:nvPr>
        </p:nvSpPr>
        <p:spPr/>
        <p:txBody>
          <a:bodyPr/>
          <a:lstStyle/>
          <a:p>
            <a:pPr eaLnBrk="1" hangingPunct="1"/>
            <a:r>
              <a:rPr lang="en-US" sz="1800" smtClean="0"/>
              <a:t>New trucks enabled staff to stay on the move and respond more timely to maintenance needs, emergency response,  and also facilitated random on site checks of lifeguard, beach front and park facilities.</a:t>
            </a:r>
          </a:p>
          <a:p>
            <a:pPr eaLnBrk="1" hangingPunct="1">
              <a:buFontTx/>
              <a:buNone/>
            </a:pPr>
            <a:r>
              <a:rPr lang="en-US" sz="1800" i="1" smtClean="0"/>
              <a:t>	</a:t>
            </a:r>
          </a:p>
          <a:p>
            <a:pPr eaLnBrk="1" hangingPunct="1"/>
            <a:r>
              <a:rPr lang="en-US" sz="1800" smtClean="0"/>
              <a:t>Gators used daily on the beaches to expedite trash pick up and provide mobile Lifeguard patrols. </a:t>
            </a:r>
          </a:p>
          <a:p>
            <a:pPr eaLnBrk="1" hangingPunct="1">
              <a:buFontTx/>
              <a:buNone/>
            </a:pPr>
            <a:r>
              <a:rPr lang="en-US" sz="1800" i="1" smtClean="0"/>
              <a:t>	</a:t>
            </a:r>
          </a:p>
          <a:p>
            <a:pPr eaLnBrk="1" hangingPunct="1"/>
            <a:endParaRPr lang="en-US" sz="1800" i="1" smtClean="0"/>
          </a:p>
          <a:p>
            <a:pPr eaLnBrk="1" hangingPunct="1"/>
            <a:endParaRPr lang="en-US" sz="1800" smtClean="0"/>
          </a:p>
        </p:txBody>
      </p:sp>
      <p:pic>
        <p:nvPicPr>
          <p:cNvPr id="76804" name="Picture 4" descr="pic_equipment_gator"/>
          <p:cNvPicPr>
            <a:picLocks noGrp="1" noChangeAspect="1" noChangeArrowheads="1"/>
          </p:cNvPicPr>
          <p:nvPr>
            <p:ph sz="quarter" idx="2"/>
          </p:nvPr>
        </p:nvPicPr>
        <p:blipFill>
          <a:blip r:embed="rId2"/>
          <a:srcRect/>
          <a:stretch>
            <a:fillRect/>
          </a:stretch>
        </p:blipFill>
        <p:spPr>
          <a:xfrm>
            <a:off x="5029200" y="3962400"/>
            <a:ext cx="3302000" cy="2019300"/>
          </a:xfrm>
          <a:ln w="38100" cap="sq">
            <a:solidFill>
              <a:srgbClr val="000000"/>
            </a:solidFill>
          </a:ln>
          <a:effectLst>
            <a:outerShdw blurRad="50800" dist="38100" dir="2700000" algn="tl" rotWithShape="0">
              <a:srgbClr val="000000">
                <a:alpha val="43000"/>
              </a:srgbClr>
            </a:outerShdw>
          </a:effectLst>
        </p:spPr>
      </p:pic>
      <p:pic>
        <p:nvPicPr>
          <p:cNvPr id="76806" name="Picture 6"/>
          <p:cNvPicPr>
            <a:picLocks noGrp="1" noChangeAspect="1" noChangeArrowheads="1"/>
          </p:cNvPicPr>
          <p:nvPr>
            <p:ph sz="quarter" idx="3"/>
          </p:nvPr>
        </p:nvPicPr>
        <p:blipFill>
          <a:blip r:embed="rId3"/>
          <a:srcRect/>
          <a:stretch>
            <a:fillRect/>
          </a:stretch>
        </p:blipFill>
        <p:spPr>
          <a:xfrm>
            <a:off x="4876800" y="1905000"/>
            <a:ext cx="3810000" cy="14605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5"/>
          <p:cNvSpPr>
            <a:spLocks noGrp="1" noChangeArrowheads="1"/>
          </p:cNvSpPr>
          <p:nvPr>
            <p:ph type="title"/>
          </p:nvPr>
        </p:nvSpPr>
        <p:spPr/>
        <p:txBody>
          <a:bodyPr/>
          <a:lstStyle/>
          <a:p>
            <a:pPr algn="ctr" eaLnBrk="1" hangingPunct="1"/>
            <a:r>
              <a:rPr lang="en-US" sz="2800" smtClean="0"/>
              <a:t>Equipment – </a:t>
            </a:r>
            <a:br>
              <a:rPr lang="en-US" sz="2800" smtClean="0"/>
            </a:br>
            <a:r>
              <a:rPr lang="en-US" sz="2800" smtClean="0"/>
              <a:t>Going Solar to Keep Beaches Clean</a:t>
            </a:r>
          </a:p>
        </p:txBody>
      </p:sp>
      <p:sp>
        <p:nvSpPr>
          <p:cNvPr id="100354" name="Rectangle 3"/>
          <p:cNvSpPr>
            <a:spLocks noGrp="1" noChangeArrowheads="1"/>
          </p:cNvSpPr>
          <p:nvPr>
            <p:ph type="body" sz="half" idx="1"/>
          </p:nvPr>
        </p:nvSpPr>
        <p:spPr/>
        <p:txBody>
          <a:bodyPr/>
          <a:lstStyle/>
          <a:p>
            <a:pPr eaLnBrk="1" hangingPunct="1">
              <a:lnSpc>
                <a:spcPct val="90000"/>
              </a:lnSpc>
              <a:buFontTx/>
              <a:buNone/>
            </a:pPr>
            <a:endParaRPr lang="en-US" sz="1800" i="1" smtClean="0"/>
          </a:p>
          <a:p>
            <a:pPr eaLnBrk="1" hangingPunct="1">
              <a:lnSpc>
                <a:spcPct val="90000"/>
              </a:lnSpc>
            </a:pPr>
            <a:r>
              <a:rPr lang="en-US" sz="1800" smtClean="0"/>
              <a:t>In 2008, 20 Big Belly Solar Trash Compactors were piloted at the Beaches</a:t>
            </a:r>
          </a:p>
          <a:p>
            <a:pPr eaLnBrk="1" hangingPunct="1">
              <a:lnSpc>
                <a:spcPct val="90000"/>
              </a:lnSpc>
              <a:buFontTx/>
              <a:buNone/>
            </a:pPr>
            <a:endParaRPr lang="en-US" sz="1800" smtClean="0"/>
          </a:p>
          <a:p>
            <a:pPr eaLnBrk="1" hangingPunct="1">
              <a:lnSpc>
                <a:spcPct val="90000"/>
              </a:lnSpc>
            </a:pPr>
            <a:r>
              <a:rPr lang="en-US" sz="1800" smtClean="0"/>
              <a:t>They successfully reduced overflowing trash issues</a:t>
            </a:r>
          </a:p>
          <a:p>
            <a:pPr eaLnBrk="1" hangingPunct="1">
              <a:lnSpc>
                <a:spcPct val="90000"/>
              </a:lnSpc>
            </a:pPr>
            <a:endParaRPr lang="en-US" sz="1800" smtClean="0"/>
          </a:p>
          <a:p>
            <a:pPr eaLnBrk="1" hangingPunct="1">
              <a:lnSpc>
                <a:spcPct val="90000"/>
              </a:lnSpc>
            </a:pPr>
            <a:r>
              <a:rPr lang="en-US" sz="1800" smtClean="0"/>
              <a:t>Subsequently, 77 more Big Belly Solar Powered Trash Compactors were purchased through funding from Dept. of Energy Resources for $350,000. </a:t>
            </a:r>
          </a:p>
          <a:p>
            <a:pPr eaLnBrk="1" hangingPunct="1">
              <a:lnSpc>
                <a:spcPct val="90000"/>
              </a:lnSpc>
            </a:pPr>
            <a:endParaRPr lang="en-US" sz="1800" smtClean="0"/>
          </a:p>
          <a:p>
            <a:pPr eaLnBrk="1" hangingPunct="1">
              <a:lnSpc>
                <a:spcPct val="90000"/>
              </a:lnSpc>
              <a:buFontTx/>
              <a:buNone/>
            </a:pPr>
            <a:endParaRPr lang="en-US" sz="1600" i="1" smtClean="0"/>
          </a:p>
          <a:p>
            <a:pPr eaLnBrk="1" hangingPunct="1">
              <a:lnSpc>
                <a:spcPct val="90000"/>
              </a:lnSpc>
              <a:buFontTx/>
              <a:buNone/>
            </a:pPr>
            <a:endParaRPr lang="en-US" sz="1600" i="1" smtClean="0"/>
          </a:p>
          <a:p>
            <a:pPr eaLnBrk="1" hangingPunct="1">
              <a:lnSpc>
                <a:spcPct val="90000"/>
              </a:lnSpc>
            </a:pPr>
            <a:endParaRPr lang="en-US" sz="1800" smtClean="0"/>
          </a:p>
          <a:p>
            <a:pPr eaLnBrk="1" hangingPunct="1">
              <a:lnSpc>
                <a:spcPct val="90000"/>
              </a:lnSpc>
            </a:pPr>
            <a:endParaRPr lang="en-US" sz="2000" i="1" smtClean="0"/>
          </a:p>
          <a:p>
            <a:pPr eaLnBrk="1" hangingPunct="1">
              <a:lnSpc>
                <a:spcPct val="90000"/>
              </a:lnSpc>
            </a:pPr>
            <a:endParaRPr lang="en-US" sz="2000" smtClean="0"/>
          </a:p>
        </p:txBody>
      </p:sp>
      <p:pic>
        <p:nvPicPr>
          <p:cNvPr id="73736" name="Picture 8" descr="Beachesbigbelly1"/>
          <p:cNvPicPr>
            <a:picLocks noGrp="1" noChangeAspect="1" noChangeArrowheads="1"/>
          </p:cNvPicPr>
          <p:nvPr>
            <p:ph sz="half" idx="2"/>
          </p:nvPr>
        </p:nvPicPr>
        <p:blipFill>
          <a:blip r:embed="rId3"/>
          <a:srcRect/>
          <a:stretch>
            <a:fillRect/>
          </a:stretch>
        </p:blipFill>
        <p:spPr>
          <a:xfrm>
            <a:off x="5105400" y="1828800"/>
            <a:ext cx="3143250" cy="41910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pPr algn="ctr" eaLnBrk="1" hangingPunct="1"/>
            <a:r>
              <a:rPr lang="en-US" smtClean="0"/>
              <a:t>Capital Projects: Nahant </a:t>
            </a:r>
          </a:p>
        </p:txBody>
      </p:sp>
      <p:sp>
        <p:nvSpPr>
          <p:cNvPr id="102402" name="Content Placeholder 2"/>
          <p:cNvSpPr>
            <a:spLocks noGrp="1"/>
          </p:cNvSpPr>
          <p:nvPr>
            <p:ph sz="half" idx="1"/>
          </p:nvPr>
        </p:nvSpPr>
        <p:spPr>
          <a:xfrm>
            <a:off x="685800" y="1981200"/>
            <a:ext cx="8001000" cy="1143000"/>
          </a:xfrm>
        </p:spPr>
        <p:txBody>
          <a:bodyPr/>
          <a:lstStyle/>
          <a:p>
            <a:pPr eaLnBrk="1" hangingPunct="1"/>
            <a:r>
              <a:rPr lang="en-US" smtClean="0"/>
              <a:t>Ward Bath House Rehab    $650,000</a:t>
            </a:r>
          </a:p>
          <a:p>
            <a:pPr eaLnBrk="1" hangingPunct="1">
              <a:buFontTx/>
              <a:buNone/>
            </a:pPr>
            <a:endParaRPr lang="en-US" smtClean="0"/>
          </a:p>
          <a:p>
            <a:pPr eaLnBrk="1" hangingPunct="1">
              <a:buFontTx/>
              <a:buNone/>
            </a:pPr>
            <a:r>
              <a:rPr lang="en-US" smtClean="0"/>
              <a:t> </a:t>
            </a:r>
          </a:p>
          <a:p>
            <a:pPr eaLnBrk="1" hangingPunct="1">
              <a:buFontTx/>
              <a:buNone/>
            </a:pPr>
            <a:endParaRPr lang="en-US" smtClean="0"/>
          </a:p>
        </p:txBody>
      </p:sp>
      <p:pic>
        <p:nvPicPr>
          <p:cNvPr id="65538" name="Picture 2" descr="http://www.lynn-nahantbeach.org/images/achievementGalleryPics/bathhouseDedication/ward%20bathhouse.jpg"/>
          <p:cNvPicPr>
            <a:picLocks noChangeAspect="1" noChangeArrowheads="1"/>
          </p:cNvPicPr>
          <p:nvPr/>
        </p:nvPicPr>
        <p:blipFill>
          <a:blip r:embed="rId2"/>
          <a:srcRect/>
          <a:stretch>
            <a:fillRect/>
          </a:stretch>
        </p:blipFill>
        <p:spPr bwMode="auto">
          <a:xfrm>
            <a:off x="4572000" y="3276600"/>
            <a:ext cx="3413125" cy="2560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85800" y="3200400"/>
            <a:ext cx="3048000" cy="2678113"/>
          </a:xfrm>
          <a:prstGeom prst="rect">
            <a:avLst/>
          </a:prstGeom>
          <a:noFill/>
        </p:spPr>
        <p:txBody>
          <a:bodyPr>
            <a:spAutoFit/>
          </a:bodyPr>
          <a:lstStyle/>
          <a:p>
            <a:pPr eaLnBrk="0" hangingPunct="0">
              <a:defRPr/>
            </a:pPr>
            <a:r>
              <a:rPr lang="en-US" sz="2800" dirty="0">
                <a:latin typeface="+mn-lt"/>
                <a:ea typeface="ＭＳ Ｐゴシック" charset="-128"/>
                <a:cs typeface="+mn-cs"/>
              </a:rPr>
              <a:t>Rehab of the Ward Bath house enabled DCR to re-open this shuddered facility.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685800" y="0"/>
            <a:ext cx="6781800" cy="1752600"/>
          </a:xfrm>
        </p:spPr>
        <p:txBody>
          <a:bodyPr/>
          <a:lstStyle/>
          <a:p>
            <a:pPr algn="ctr" eaLnBrk="1" hangingPunct="1"/>
            <a:r>
              <a:rPr lang="en-US" smtClean="0"/>
              <a:t>Capital Projects: Nahant</a:t>
            </a:r>
          </a:p>
        </p:txBody>
      </p:sp>
      <p:sp>
        <p:nvSpPr>
          <p:cNvPr id="103426" name="Content Placeholder 2"/>
          <p:cNvSpPr>
            <a:spLocks noGrp="1"/>
          </p:cNvSpPr>
          <p:nvPr>
            <p:ph sz="half" idx="1"/>
          </p:nvPr>
        </p:nvSpPr>
        <p:spPr>
          <a:xfrm>
            <a:off x="533400" y="3200400"/>
            <a:ext cx="8001000" cy="3505200"/>
          </a:xfrm>
        </p:spPr>
        <p:txBody>
          <a:bodyPr/>
          <a:lstStyle/>
          <a:p>
            <a:pPr eaLnBrk="1" hangingPunct="1">
              <a:buFontTx/>
              <a:buNone/>
            </a:pPr>
            <a:r>
              <a:rPr lang="en-US" sz="2000" smtClean="0"/>
              <a:t>	</a:t>
            </a:r>
          </a:p>
        </p:txBody>
      </p:sp>
      <p:pic>
        <p:nvPicPr>
          <p:cNvPr id="4" name="Picture 105"/>
          <p:cNvPicPr>
            <a:picLocks noGrp="1" noChangeAspect="1" noChangeArrowheads="1"/>
          </p:cNvPicPr>
          <p:nvPr>
            <p:ph idx="1"/>
          </p:nvPr>
        </p:nvPicPr>
        <p:blipFill>
          <a:blip r:embed="rId2"/>
          <a:srcRect/>
          <a:stretch>
            <a:fillRect/>
          </a:stretch>
        </p:blipFill>
        <p:spPr>
          <a:xfrm>
            <a:off x="685800" y="3581400"/>
            <a:ext cx="2079625" cy="2208213"/>
          </a:xfrm>
          <a:ln w="38100" cap="sq">
            <a:solidFill>
              <a:srgbClr val="000000"/>
            </a:solidFill>
          </a:ln>
          <a:effectLst>
            <a:outerShdw blurRad="50800" dist="38100" dir="2700000" algn="tl" rotWithShape="0">
              <a:srgbClr val="000000">
                <a:alpha val="43000"/>
              </a:srgbClr>
            </a:outerShdw>
          </a:effectLst>
        </p:spPr>
      </p:pic>
      <p:sp>
        <p:nvSpPr>
          <p:cNvPr id="5" name="Rectangle 4"/>
          <p:cNvSpPr/>
          <p:nvPr/>
        </p:nvSpPr>
        <p:spPr>
          <a:xfrm>
            <a:off x="3276600" y="3276600"/>
            <a:ext cx="5410200" cy="3046413"/>
          </a:xfrm>
          <a:prstGeom prst="rect">
            <a:avLst/>
          </a:prstGeom>
        </p:spPr>
        <p:txBody>
          <a:bodyPr>
            <a:spAutoFit/>
          </a:bodyPr>
          <a:lstStyle/>
          <a:p>
            <a:pPr eaLnBrk="0" hangingPunct="0">
              <a:defRPr/>
            </a:pPr>
            <a:endParaRPr lang="en-US" sz="1600" b="1" dirty="0">
              <a:latin typeface="+mn-lt"/>
              <a:ea typeface="ＭＳ Ｐゴシック" charset="-128"/>
              <a:cs typeface="+mn-cs"/>
            </a:endParaRPr>
          </a:p>
          <a:p>
            <a:pPr eaLnBrk="0" hangingPunct="0">
              <a:defRPr/>
            </a:pPr>
            <a:r>
              <a:rPr lang="en-US" sz="1600" b="1" dirty="0">
                <a:latin typeface="+mn-lt"/>
                <a:ea typeface="ＭＳ Ｐゴシック" charset="-128"/>
                <a:cs typeface="+mn-cs"/>
              </a:rPr>
              <a:t>Nahant Reservation and Causeway:</a:t>
            </a:r>
            <a:r>
              <a:rPr lang="en-US" sz="1600" dirty="0">
                <a:latin typeface="+mn-lt"/>
                <a:ea typeface="ＭＳ Ｐゴシック" charset="-128"/>
                <a:cs typeface="+mn-cs"/>
              </a:rPr>
              <a:t> The construction and the rehabilitation of the Nahant Causeway and Nahant Reservation project includes rehabilitation of the Causeway seawall, drainage improvements, parkway reconstruction, street lighting and traffic safety improvements.  In addition, the Nahant Reservation will feature: new landscaped entrance and exit, dune enhancement, pedestrian path improvements, parking lot circulation and safety improvements and ADA enhancements. </a:t>
            </a:r>
          </a:p>
        </p:txBody>
      </p:sp>
      <p:sp>
        <p:nvSpPr>
          <p:cNvPr id="6" name="TextBox 5"/>
          <p:cNvSpPr txBox="1"/>
          <p:nvPr/>
        </p:nvSpPr>
        <p:spPr>
          <a:xfrm>
            <a:off x="685800" y="1447800"/>
            <a:ext cx="7772400" cy="2062163"/>
          </a:xfrm>
          <a:prstGeom prst="rect">
            <a:avLst/>
          </a:prstGeom>
          <a:noFill/>
        </p:spPr>
        <p:txBody>
          <a:bodyPr>
            <a:spAutoFit/>
          </a:bodyPr>
          <a:lstStyle/>
          <a:p>
            <a:pPr eaLnBrk="0" hangingPunct="0">
              <a:buFont typeface="Arial" pitchFamily="34" charset="0"/>
              <a:buChar char="•"/>
              <a:defRPr/>
            </a:pPr>
            <a:r>
              <a:rPr lang="en-US" sz="2000" dirty="0">
                <a:latin typeface="+mj-lt"/>
                <a:ea typeface="ＭＳ Ｐゴシック" charset="-128"/>
                <a:cs typeface="+mn-cs"/>
              </a:rPr>
              <a:t>Nahant Beach Halfway House 		$2 million</a:t>
            </a:r>
          </a:p>
          <a:p>
            <a:pPr lvl="1" eaLnBrk="0" hangingPunct="0">
              <a:defRPr/>
            </a:pPr>
            <a:r>
              <a:rPr lang="en-US" sz="1600" dirty="0">
                <a:latin typeface="+mj-lt"/>
                <a:ea typeface="ＭＳ Ｐゴシック" charset="-128"/>
                <a:cs typeface="+mn-cs"/>
              </a:rPr>
              <a:t>Construction of the comfort station facility at the </a:t>
            </a:r>
          </a:p>
          <a:p>
            <a:pPr eaLnBrk="0" hangingPunct="0">
              <a:defRPr/>
            </a:pPr>
            <a:r>
              <a:rPr lang="en-US" sz="1600" dirty="0">
                <a:latin typeface="+mj-lt"/>
                <a:ea typeface="ＭＳ Ｐゴシック" charset="-128"/>
                <a:cs typeface="+mn-cs"/>
              </a:rPr>
              <a:t>       halfway point on Nahant Beach</a:t>
            </a:r>
          </a:p>
          <a:p>
            <a:pPr eaLnBrk="0" hangingPunct="0">
              <a:defRPr/>
            </a:pPr>
            <a:endParaRPr lang="en-US" sz="1600" dirty="0">
              <a:latin typeface="+mj-lt"/>
              <a:ea typeface="ＭＳ Ｐゴシック" charset="-128"/>
              <a:cs typeface="+mn-cs"/>
            </a:endParaRPr>
          </a:p>
          <a:p>
            <a:pPr eaLnBrk="0" hangingPunct="0">
              <a:buFont typeface="Arial" pitchFamily="34" charset="0"/>
              <a:buChar char="•"/>
              <a:defRPr/>
            </a:pPr>
            <a:r>
              <a:rPr lang="en-US" sz="2000" dirty="0">
                <a:latin typeface="+mj-lt"/>
                <a:ea typeface="ＭＳ Ｐゴシック" charset="-128"/>
                <a:cs typeface="+mn-cs"/>
              </a:rPr>
              <a:t> Nahant Playground Improvements		$3,310.00</a:t>
            </a:r>
          </a:p>
          <a:p>
            <a:pPr eaLnBrk="0" hangingPunct="0">
              <a:buFont typeface="Arial" pitchFamily="34" charset="0"/>
              <a:buChar char="•"/>
              <a:defRPr/>
            </a:pPr>
            <a:endParaRPr lang="en-US" sz="2000" dirty="0">
              <a:latin typeface="+mj-lt"/>
              <a:ea typeface="ＭＳ Ｐゴシック" charset="-128"/>
              <a:cs typeface="+mn-cs"/>
            </a:endParaRPr>
          </a:p>
          <a:p>
            <a:pPr eaLnBrk="0" hangingPunct="0">
              <a:buFont typeface="Arial" pitchFamily="34" charset="0"/>
              <a:buChar char="•"/>
              <a:defRPr/>
            </a:pPr>
            <a:r>
              <a:rPr lang="en-US" sz="2000" dirty="0">
                <a:latin typeface="+mn-lt"/>
                <a:ea typeface="ＭＳ Ｐゴシック" charset="-128"/>
                <a:cs typeface="+mn-cs"/>
              </a:rPr>
              <a:t>Nahant Causeway				$18 million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algn="ctr" eaLnBrk="1" hangingPunct="1"/>
            <a:r>
              <a:rPr lang="en-US" smtClean="0"/>
              <a:t>Capital Projects: Revere </a:t>
            </a:r>
          </a:p>
        </p:txBody>
      </p:sp>
      <p:sp>
        <p:nvSpPr>
          <p:cNvPr id="104450" name="Content Placeholder 2"/>
          <p:cNvSpPr>
            <a:spLocks noGrp="1"/>
          </p:cNvSpPr>
          <p:nvPr>
            <p:ph sz="half" idx="1"/>
          </p:nvPr>
        </p:nvSpPr>
        <p:spPr>
          <a:xfrm>
            <a:off x="228600" y="1828800"/>
            <a:ext cx="8153400" cy="4343400"/>
          </a:xfrm>
        </p:spPr>
        <p:txBody>
          <a:bodyPr/>
          <a:lstStyle/>
          <a:p>
            <a:pPr eaLnBrk="1" hangingPunct="1"/>
            <a:r>
              <a:rPr lang="en-US" smtClean="0"/>
              <a:t>Revere Phase 2			$12 million</a:t>
            </a:r>
          </a:p>
        </p:txBody>
      </p:sp>
      <p:pic>
        <p:nvPicPr>
          <p:cNvPr id="2050" name="Picture 2" descr="C:\Users\kmcauliffe.ENV\AppData\Local\Microsoft\Windows\Temporary Internet Files\Content.Outlook\2EDXAIKI\IMG_0645.JPG"/>
          <p:cNvPicPr>
            <a:picLocks noGrp="1" noChangeAspect="1" noChangeArrowheads="1"/>
          </p:cNvPicPr>
          <p:nvPr>
            <p:ph sz="half" idx="2"/>
          </p:nvPr>
        </p:nvPicPr>
        <p:blipFill>
          <a:blip r:embed="rId2"/>
          <a:srcRect/>
          <a:stretch>
            <a:fillRect/>
          </a:stretch>
        </p:blipFill>
        <p:spPr>
          <a:xfrm>
            <a:off x="5562600" y="3124200"/>
            <a:ext cx="2997200" cy="2247900"/>
          </a:xfrm>
          <a:ln w="38100" cap="sq">
            <a:solidFill>
              <a:srgbClr val="000000"/>
            </a:solidFill>
          </a:ln>
          <a:effectLst>
            <a:outerShdw blurRad="50800" dist="38100" dir="2700000" algn="tl" rotWithShape="0">
              <a:srgbClr val="000000">
                <a:alpha val="43000"/>
              </a:srgbClr>
            </a:outerShdw>
          </a:effectLst>
        </p:spPr>
      </p:pic>
      <p:sp>
        <p:nvSpPr>
          <p:cNvPr id="5" name="Rectangle 4"/>
          <p:cNvSpPr/>
          <p:nvPr/>
        </p:nvSpPr>
        <p:spPr>
          <a:xfrm>
            <a:off x="762000" y="2819400"/>
            <a:ext cx="4419600" cy="2032000"/>
          </a:xfrm>
          <a:prstGeom prst="rect">
            <a:avLst/>
          </a:prstGeom>
        </p:spPr>
        <p:txBody>
          <a:bodyPr>
            <a:spAutoFit/>
          </a:bodyPr>
          <a:lstStyle/>
          <a:p>
            <a:pPr eaLnBrk="0" hangingPunct="0">
              <a:defRPr/>
            </a:pPr>
            <a:r>
              <a:rPr lang="en-US" sz="1800" dirty="0">
                <a:latin typeface="+mn-lt"/>
                <a:ea typeface="ＭＳ Ｐゴシック" charset="-128"/>
                <a:cs typeface="+mn-cs"/>
              </a:rPr>
              <a:t>From Revere Street to Carey Circle including drainage improvements, lighting improvements, parking changes, pedestrian improvements including the construction of beach side walking path, traffic improvements and landscape.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smtClean="0"/>
              <a:t>Capital Projects: Winthrop </a:t>
            </a:r>
          </a:p>
        </p:txBody>
      </p:sp>
      <p:sp>
        <p:nvSpPr>
          <p:cNvPr id="3" name="Content Placeholder 2"/>
          <p:cNvSpPr>
            <a:spLocks noGrp="1"/>
          </p:cNvSpPr>
          <p:nvPr>
            <p:ph sz="half" idx="1"/>
          </p:nvPr>
        </p:nvSpPr>
        <p:spPr>
          <a:xfrm>
            <a:off x="685800" y="1981200"/>
            <a:ext cx="3962400" cy="4191000"/>
          </a:xfrm>
        </p:spPr>
        <p:txBody>
          <a:bodyPr/>
          <a:lstStyle/>
          <a:p>
            <a:pPr eaLnBrk="1" hangingPunct="1">
              <a:defRPr/>
            </a:pPr>
            <a:r>
              <a:rPr lang="en-US" dirty="0" smtClean="0"/>
              <a:t>Short Beach</a:t>
            </a:r>
          </a:p>
          <a:p>
            <a:pPr marL="0" indent="0" eaLnBrk="1" hangingPunct="1">
              <a:buFontTx/>
              <a:buNone/>
              <a:defRPr/>
            </a:pPr>
            <a:r>
              <a:rPr lang="en-US" sz="1800" dirty="0" smtClean="0"/>
              <a:t>Early action project of the Winthrop Shores Reservation Restoration Project </a:t>
            </a:r>
          </a:p>
          <a:p>
            <a:pPr eaLnBrk="1" hangingPunct="1">
              <a:buFontTx/>
              <a:buNone/>
              <a:defRPr/>
            </a:pPr>
            <a:r>
              <a:rPr lang="en-US" dirty="0" smtClean="0"/>
              <a:t>$4.5 million </a:t>
            </a:r>
          </a:p>
          <a:p>
            <a:pPr eaLnBrk="1" hangingPunct="1">
              <a:defRPr/>
            </a:pPr>
            <a:r>
              <a:rPr lang="en-US" dirty="0" smtClean="0"/>
              <a:t>Winthrop </a:t>
            </a:r>
          </a:p>
          <a:p>
            <a:pPr eaLnBrk="1" hangingPunct="1">
              <a:buFontTx/>
              <a:buNone/>
              <a:defRPr/>
            </a:pPr>
            <a:r>
              <a:rPr lang="en-US" dirty="0" smtClean="0"/>
              <a:t>Phase I $473,050 </a:t>
            </a:r>
          </a:p>
          <a:p>
            <a:pPr eaLnBrk="1" hangingPunct="1">
              <a:buFontTx/>
              <a:buNone/>
              <a:defRPr/>
            </a:pPr>
            <a:r>
              <a:rPr lang="en-US" dirty="0" smtClean="0"/>
              <a:t>Phase II $2.5 million </a:t>
            </a:r>
          </a:p>
          <a:p>
            <a:pPr eaLnBrk="1" hangingPunct="1">
              <a:defRPr/>
            </a:pPr>
            <a:endParaRPr lang="en-US" dirty="0" smtClean="0"/>
          </a:p>
          <a:p>
            <a:pPr eaLnBrk="1" hangingPunct="1">
              <a:defRPr/>
            </a:pPr>
            <a:endParaRPr lang="en-US" dirty="0" smtClean="0"/>
          </a:p>
        </p:txBody>
      </p:sp>
      <p:pic>
        <p:nvPicPr>
          <p:cNvPr id="3074" name="Picture 2" descr="C:\Users\kmcauliffe.ENV\AppData\Local\Microsoft\Windows\Temporary Internet Files\Content.Outlook\2EDXAIKI\IMG_0091.JPG"/>
          <p:cNvPicPr>
            <a:picLocks noGrp="1" noChangeAspect="1" noChangeArrowheads="1"/>
          </p:cNvPicPr>
          <p:nvPr>
            <p:ph sz="half" idx="2"/>
          </p:nvPr>
        </p:nvPicPr>
        <p:blipFill>
          <a:blip r:embed="rId2"/>
          <a:srcRect/>
          <a:stretch>
            <a:fillRect/>
          </a:stretch>
        </p:blipFill>
        <p:spPr>
          <a:xfrm>
            <a:off x="5943600" y="4114800"/>
            <a:ext cx="2682875" cy="2011363"/>
          </a:xfrm>
          <a:ln w="38100" cap="sq">
            <a:solidFill>
              <a:srgbClr val="000000"/>
            </a:solidFill>
          </a:ln>
          <a:effectLst>
            <a:outerShdw blurRad="50800" dist="38100" dir="2700000" algn="tl" rotWithShape="0">
              <a:srgbClr val="000000">
                <a:alpha val="43000"/>
              </a:srgbClr>
            </a:outerShdw>
          </a:effectLst>
        </p:spPr>
      </p:pic>
      <p:pic>
        <p:nvPicPr>
          <p:cNvPr id="3076" name="Picture 2" descr="image006"/>
          <p:cNvPicPr>
            <a:picLocks noChangeAspect="1" noChangeArrowheads="1"/>
          </p:cNvPicPr>
          <p:nvPr/>
        </p:nvPicPr>
        <p:blipFill>
          <a:blip r:embed="rId3"/>
          <a:srcRect/>
          <a:stretch>
            <a:fillRect/>
          </a:stretch>
        </p:blipFill>
        <p:spPr bwMode="auto">
          <a:xfrm>
            <a:off x="6019800" y="1752600"/>
            <a:ext cx="2647950" cy="2011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762000" y="914400"/>
            <a:ext cx="6705600" cy="838200"/>
          </a:xfrm>
        </p:spPr>
        <p:txBody>
          <a:bodyPr/>
          <a:lstStyle/>
          <a:p>
            <a:pPr algn="ctr" eaLnBrk="1" hangingPunct="1"/>
            <a:r>
              <a:rPr lang="en-US" sz="2400" smtClean="0"/>
              <a:t>Capital Projects: Improvements to Short Beach in Revere and Winthrop</a:t>
            </a:r>
            <a:r>
              <a:rPr lang="en-US" sz="2400" b="1" smtClean="0"/>
              <a:t/>
            </a:r>
            <a:br>
              <a:rPr lang="en-US" sz="2400" b="1" smtClean="0"/>
            </a:br>
            <a:r>
              <a:rPr lang="en-US" sz="2400" b="1" smtClean="0"/>
              <a:t>		</a:t>
            </a:r>
            <a:r>
              <a:rPr lang="en-US" sz="2000" b="1" smtClean="0"/>
              <a:t/>
            </a:r>
            <a:br>
              <a:rPr lang="en-US" sz="2000" b="1" smtClean="0"/>
            </a:br>
            <a:endParaRPr lang="en-US" sz="2000" smtClean="0"/>
          </a:p>
        </p:txBody>
      </p:sp>
      <p:sp>
        <p:nvSpPr>
          <p:cNvPr id="5" name="Rectangle 4"/>
          <p:cNvSpPr/>
          <p:nvPr/>
        </p:nvSpPr>
        <p:spPr>
          <a:xfrm>
            <a:off x="685800" y="1905000"/>
            <a:ext cx="7010400" cy="4278313"/>
          </a:xfrm>
          <a:prstGeom prst="rect">
            <a:avLst/>
          </a:prstGeom>
        </p:spPr>
        <p:txBody>
          <a:bodyPr>
            <a:spAutoFit/>
          </a:bodyPr>
          <a:lstStyle/>
          <a:p>
            <a:pPr eaLnBrk="0" hangingPunct="0">
              <a:defRPr/>
            </a:pPr>
            <a:r>
              <a:rPr lang="en-US" sz="1600" dirty="0">
                <a:latin typeface="+mn-lt"/>
                <a:ea typeface="ＭＳ Ｐゴシック" charset="-128"/>
                <a:cs typeface="+mn-cs"/>
              </a:rPr>
              <a:t>The work at Short Beach is part of the Winthrop Shores Reservation restoration and includes: </a:t>
            </a:r>
          </a:p>
          <a:p>
            <a:pPr eaLnBrk="0" hangingPunct="0">
              <a:buFont typeface="Arial" pitchFamily="34" charset="0"/>
              <a:buChar char="•"/>
              <a:defRPr/>
            </a:pPr>
            <a:r>
              <a:rPr lang="en-US" sz="1600" dirty="0">
                <a:latin typeface="+mn-lt"/>
                <a:ea typeface="ＭＳ Ｐゴシック" charset="-128"/>
                <a:cs typeface="+mn-cs"/>
              </a:rPr>
              <a:t>installing new, wider sidewalks</a:t>
            </a:r>
          </a:p>
          <a:p>
            <a:pPr eaLnBrk="0" hangingPunct="0">
              <a:buFont typeface="Arial" pitchFamily="34" charset="0"/>
              <a:buChar char="•"/>
              <a:defRPr/>
            </a:pPr>
            <a:r>
              <a:rPr lang="en-US" sz="1600" dirty="0">
                <a:latin typeface="+mn-lt"/>
                <a:ea typeface="ＭＳ Ｐゴシック" charset="-128"/>
                <a:cs typeface="+mn-cs"/>
              </a:rPr>
              <a:t>repaving Winthrop Parkway</a:t>
            </a:r>
          </a:p>
          <a:p>
            <a:pPr eaLnBrk="0" hangingPunct="0">
              <a:buFont typeface="Arial" pitchFamily="34" charset="0"/>
              <a:buChar char="•"/>
              <a:defRPr/>
            </a:pPr>
            <a:r>
              <a:rPr lang="en-US" sz="1600" dirty="0">
                <a:latin typeface="+mn-lt"/>
                <a:ea typeface="ＭＳ Ｐゴシック" charset="-128"/>
                <a:cs typeface="+mn-cs"/>
              </a:rPr>
              <a:t>replacing the deteriorated seawall cap and beach ramps </a:t>
            </a:r>
          </a:p>
          <a:p>
            <a:pPr eaLnBrk="0" hangingPunct="0">
              <a:buFont typeface="Arial" pitchFamily="34" charset="0"/>
              <a:buChar char="•"/>
              <a:defRPr/>
            </a:pPr>
            <a:r>
              <a:rPr lang="en-US" sz="1600" dirty="0">
                <a:latin typeface="+mn-lt"/>
                <a:ea typeface="ＭＳ Ｐゴシック" charset="-128"/>
                <a:cs typeface="+mn-cs"/>
              </a:rPr>
              <a:t>installing new street lighting</a:t>
            </a:r>
          </a:p>
          <a:p>
            <a:pPr eaLnBrk="0" hangingPunct="0">
              <a:buFont typeface="Arial" pitchFamily="34" charset="0"/>
              <a:buChar char="•"/>
              <a:defRPr/>
            </a:pPr>
            <a:r>
              <a:rPr lang="en-US" sz="1600" dirty="0">
                <a:latin typeface="+mn-lt"/>
                <a:ea typeface="ＭＳ Ｐゴシック" charset="-128"/>
                <a:cs typeface="+mn-cs"/>
              </a:rPr>
              <a:t>creating a new pathway connecting to </a:t>
            </a:r>
            <a:r>
              <a:rPr lang="en-US" sz="1600" dirty="0" err="1">
                <a:latin typeface="+mn-lt"/>
                <a:ea typeface="ＭＳ Ｐゴシック" charset="-128"/>
                <a:cs typeface="+mn-cs"/>
              </a:rPr>
              <a:t>DCR’s</a:t>
            </a:r>
            <a:r>
              <a:rPr lang="en-US" sz="1600" dirty="0">
                <a:latin typeface="+mn-lt"/>
                <a:ea typeface="ＭＳ Ｐゴシック" charset="-128"/>
                <a:cs typeface="+mn-cs"/>
              </a:rPr>
              <a:t> Belle Isle Marsh Reservation constructing a new parking lot with an improved crosswalk connection to the beach area </a:t>
            </a:r>
          </a:p>
          <a:p>
            <a:pPr eaLnBrk="0" hangingPunct="0">
              <a:buFont typeface="Arial" pitchFamily="34" charset="0"/>
              <a:buChar char="•"/>
              <a:defRPr/>
            </a:pPr>
            <a:r>
              <a:rPr lang="en-US" sz="1600" dirty="0">
                <a:latin typeface="+mn-lt"/>
                <a:ea typeface="ＭＳ Ｐゴシック" charset="-128"/>
                <a:cs typeface="+mn-cs"/>
              </a:rPr>
              <a:t>and installing beach visitor amenities such as new seating, showers and foot washers, drinking fountains, bicycle racks, and “mutt mitt” dispensers for dog owners.</a:t>
            </a:r>
          </a:p>
          <a:p>
            <a:pPr eaLnBrk="0" hangingPunct="0">
              <a:defRPr/>
            </a:pPr>
            <a:endParaRPr lang="en-US" sz="1600" dirty="0">
              <a:latin typeface="+mn-lt"/>
              <a:ea typeface="ＭＳ Ｐゴシック" charset="-128"/>
              <a:cs typeface="+mn-cs"/>
            </a:endParaRPr>
          </a:p>
          <a:p>
            <a:pPr eaLnBrk="0" hangingPunct="0">
              <a:defRPr/>
            </a:pPr>
            <a:r>
              <a:rPr lang="en-US" sz="1600" dirty="0">
                <a:latin typeface="+mn-lt"/>
                <a:ea typeface="ＭＳ Ｐゴシック" charset="-128"/>
                <a:cs typeface="+mn-cs"/>
              </a:rPr>
              <a:t>These improvements are also part of the overall “Back to the Beaches” program, with the goal of rehabilitating existing facilities and improving amenities for visitors to Boston Harbor-area beaches.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0" y="0"/>
            <a:ext cx="9144000" cy="0"/>
          </a:xfrm>
          <a:prstGeom prst="rect">
            <a:avLst/>
          </a:prstGeom>
          <a:noFill/>
          <a:ln w="9525">
            <a:noFill/>
            <a:miter lim="800000"/>
            <a:headEnd/>
            <a:tailEnd/>
          </a:ln>
        </p:spPr>
        <p:txBody>
          <a:bodyPr wrap="none" tIns="0" bIns="0" anchor="ctr">
            <a:spAutoFit/>
          </a:bodyPr>
          <a:lstStyle/>
          <a:p>
            <a:endParaRPr lang="en-US" sz="1800"/>
          </a:p>
          <a:p>
            <a:pPr eaLnBrk="0" hangingPunct="0">
              <a:buFontTx/>
              <a:buChar char="•"/>
            </a:pPr>
            <a:r>
              <a:rPr lang="en-US" sz="1100">
                <a:solidFill>
                  <a:srgbClr val="000000"/>
                </a:solidFill>
                <a:latin typeface="Calibri" pitchFamily="34" charset="0"/>
                <a:ea typeface="Calibri" pitchFamily="34" charset="0"/>
                <a:cs typeface="Times New Roman" pitchFamily="18" charset="0"/>
              </a:rPr>
              <a:t> plumbing, electrical and structural of two major bathhouses at Nantasket Beach, $700,000.</a:t>
            </a:r>
            <a:endParaRPr lang="en-US" sz="900"/>
          </a:p>
          <a:p>
            <a:pPr eaLnBrk="0" hangingPunct="0"/>
            <a:endParaRPr lang="en-US" sz="1800"/>
          </a:p>
        </p:txBody>
      </p:sp>
      <p:sp>
        <p:nvSpPr>
          <p:cNvPr id="107522" name="Rectangle 2"/>
          <p:cNvSpPr>
            <a:spLocks noChangeArrowheads="1"/>
          </p:cNvSpPr>
          <p:nvPr/>
        </p:nvSpPr>
        <p:spPr bwMode="auto">
          <a:xfrm>
            <a:off x="0" y="0"/>
            <a:ext cx="9144000" cy="0"/>
          </a:xfrm>
          <a:prstGeom prst="rect">
            <a:avLst/>
          </a:prstGeom>
          <a:noFill/>
          <a:ln w="9525">
            <a:noFill/>
            <a:miter lim="800000"/>
            <a:headEnd/>
            <a:tailEnd/>
          </a:ln>
        </p:spPr>
        <p:txBody>
          <a:bodyPr wrap="none" tIns="0" bIns="0" anchor="ctr">
            <a:spAutoFit/>
          </a:bodyPr>
          <a:lstStyle/>
          <a:p>
            <a:endParaRPr lang="en-US" sz="1800"/>
          </a:p>
          <a:p>
            <a:pPr eaLnBrk="0" hangingPunct="0">
              <a:buFontTx/>
              <a:buChar char="•"/>
            </a:pPr>
            <a:r>
              <a:rPr lang="en-US" sz="1100">
                <a:solidFill>
                  <a:srgbClr val="000000"/>
                </a:solidFill>
                <a:latin typeface="Calibri" pitchFamily="34" charset="0"/>
                <a:ea typeface="Calibri" pitchFamily="34" charset="0"/>
                <a:cs typeface="Times New Roman" pitchFamily="18" charset="0"/>
              </a:rPr>
              <a:t> plumbing, electrical and structural of two major bathhouses at Nantasket Beach, $700,000.</a:t>
            </a:r>
            <a:endParaRPr lang="en-US" sz="900"/>
          </a:p>
          <a:p>
            <a:pPr eaLnBrk="0" hangingPunct="0"/>
            <a:endParaRPr lang="en-US" sz="1800"/>
          </a:p>
        </p:txBody>
      </p:sp>
      <p:pic>
        <p:nvPicPr>
          <p:cNvPr id="107523" name="Picture 2"/>
          <p:cNvPicPr>
            <a:picLocks noChangeAspect="1" noChangeArrowheads="1"/>
          </p:cNvPicPr>
          <p:nvPr/>
        </p:nvPicPr>
        <p:blipFill>
          <a:blip r:embed="rId2"/>
          <a:srcRect/>
          <a:stretch>
            <a:fillRect/>
          </a:stretch>
        </p:blipFill>
        <p:spPr bwMode="auto">
          <a:xfrm>
            <a:off x="762000" y="1828800"/>
            <a:ext cx="7005638" cy="3690938"/>
          </a:xfrm>
          <a:prstGeom prst="rect">
            <a:avLst/>
          </a:prstGeom>
          <a:noFill/>
          <a:ln w="9525">
            <a:solidFill>
              <a:schemeClr val="tx1"/>
            </a:solidFill>
            <a:miter lim="800000"/>
            <a:headEnd/>
            <a:tailEnd/>
          </a:ln>
        </p:spPr>
      </p:pic>
      <p:sp>
        <p:nvSpPr>
          <p:cNvPr id="107524" name="Rectangle 7"/>
          <p:cNvSpPr>
            <a:spLocks noChangeArrowheads="1"/>
          </p:cNvSpPr>
          <p:nvPr/>
        </p:nvSpPr>
        <p:spPr bwMode="auto">
          <a:xfrm>
            <a:off x="3048000" y="5181600"/>
            <a:ext cx="3482975" cy="276225"/>
          </a:xfrm>
          <a:prstGeom prst="rect">
            <a:avLst/>
          </a:prstGeom>
          <a:solidFill>
            <a:schemeClr val="bg1"/>
          </a:solidFill>
          <a:ln w="3175">
            <a:solidFill>
              <a:srgbClr val="FFFF00"/>
            </a:solidFill>
            <a:miter lim="800000"/>
            <a:headEnd/>
            <a:tailEnd/>
          </a:ln>
        </p:spPr>
        <p:txBody>
          <a:bodyPr wrap="none">
            <a:spAutoFit/>
          </a:bodyPr>
          <a:lstStyle/>
          <a:p>
            <a:pPr eaLnBrk="0" hangingPunct="0"/>
            <a:r>
              <a:rPr lang="en-US" b="1"/>
              <a:t>Phase 4: Shore Drive (Upland) Improvements</a:t>
            </a:r>
            <a:endParaRPr lang="en-US"/>
          </a:p>
        </p:txBody>
      </p:sp>
      <p:cxnSp>
        <p:nvCxnSpPr>
          <p:cNvPr id="107525" name="Straight Connector 9"/>
          <p:cNvCxnSpPr>
            <a:cxnSpLocks noChangeShapeType="1"/>
            <a:stCxn id="107524" idx="3"/>
          </p:cNvCxnSpPr>
          <p:nvPr/>
        </p:nvCxnSpPr>
        <p:spPr bwMode="auto">
          <a:xfrm>
            <a:off x="6530975" y="5319713"/>
            <a:ext cx="327025" cy="14287"/>
          </a:xfrm>
          <a:prstGeom prst="line">
            <a:avLst/>
          </a:prstGeom>
          <a:noFill/>
          <a:ln w="9525" algn="ctr">
            <a:solidFill>
              <a:srgbClr val="FFFF00"/>
            </a:solidFill>
            <a:round/>
            <a:headEnd/>
            <a:tailEnd/>
          </a:ln>
        </p:spPr>
      </p:cxnSp>
      <p:cxnSp>
        <p:nvCxnSpPr>
          <p:cNvPr id="107526" name="Straight Arrow Connector 12"/>
          <p:cNvCxnSpPr>
            <a:cxnSpLocks noChangeShapeType="1"/>
          </p:cNvCxnSpPr>
          <p:nvPr/>
        </p:nvCxnSpPr>
        <p:spPr bwMode="auto">
          <a:xfrm flipV="1">
            <a:off x="6781800" y="3505200"/>
            <a:ext cx="228600" cy="1600200"/>
          </a:xfrm>
          <a:prstGeom prst="straightConnector1">
            <a:avLst/>
          </a:prstGeom>
          <a:noFill/>
          <a:ln w="9525" algn="ctr">
            <a:solidFill>
              <a:srgbClr val="FFFF00"/>
            </a:solidFill>
            <a:round/>
            <a:headEnd/>
            <a:tailEnd type="arrow" w="med" len="med"/>
          </a:ln>
        </p:spPr>
      </p:cxnSp>
      <p:cxnSp>
        <p:nvCxnSpPr>
          <p:cNvPr id="107527" name="Straight Connector 14"/>
          <p:cNvCxnSpPr>
            <a:cxnSpLocks noChangeShapeType="1"/>
          </p:cNvCxnSpPr>
          <p:nvPr/>
        </p:nvCxnSpPr>
        <p:spPr bwMode="auto">
          <a:xfrm flipH="1">
            <a:off x="2743200" y="5181600"/>
            <a:ext cx="228600" cy="0"/>
          </a:xfrm>
          <a:prstGeom prst="line">
            <a:avLst/>
          </a:prstGeom>
          <a:noFill/>
          <a:ln w="9525" algn="ctr">
            <a:solidFill>
              <a:srgbClr val="FFFF00"/>
            </a:solidFill>
            <a:round/>
            <a:headEnd/>
            <a:tailEnd/>
          </a:ln>
        </p:spPr>
      </p:cxnSp>
      <p:cxnSp>
        <p:nvCxnSpPr>
          <p:cNvPr id="107528" name="Straight Arrow Connector 23"/>
          <p:cNvCxnSpPr>
            <a:cxnSpLocks noChangeShapeType="1"/>
          </p:cNvCxnSpPr>
          <p:nvPr/>
        </p:nvCxnSpPr>
        <p:spPr bwMode="auto">
          <a:xfrm flipH="1" flipV="1">
            <a:off x="838200" y="4267200"/>
            <a:ext cx="1828800" cy="914400"/>
          </a:xfrm>
          <a:prstGeom prst="straightConnector1">
            <a:avLst/>
          </a:prstGeom>
          <a:noFill/>
          <a:ln w="9525" algn="ctr">
            <a:solidFill>
              <a:srgbClr val="FFFF00"/>
            </a:solidFill>
            <a:round/>
            <a:headEnd/>
            <a:tailEnd type="arrow" w="med" len="med"/>
          </a:ln>
        </p:spPr>
      </p:cxnSp>
      <p:sp>
        <p:nvSpPr>
          <p:cNvPr id="107529" name="Rectangle 24"/>
          <p:cNvSpPr>
            <a:spLocks noChangeArrowheads="1"/>
          </p:cNvSpPr>
          <p:nvPr/>
        </p:nvSpPr>
        <p:spPr bwMode="auto">
          <a:xfrm>
            <a:off x="3505200" y="4572000"/>
            <a:ext cx="1878013" cy="276225"/>
          </a:xfrm>
          <a:prstGeom prst="rect">
            <a:avLst/>
          </a:prstGeom>
          <a:solidFill>
            <a:schemeClr val="bg1"/>
          </a:solidFill>
          <a:ln w="9525">
            <a:solidFill>
              <a:srgbClr val="FF0000"/>
            </a:solidFill>
            <a:miter lim="800000"/>
            <a:headEnd/>
            <a:tailEnd/>
          </a:ln>
        </p:spPr>
        <p:txBody>
          <a:bodyPr wrap="none">
            <a:spAutoFit/>
          </a:bodyPr>
          <a:lstStyle/>
          <a:p>
            <a:pPr eaLnBrk="0" hangingPunct="0"/>
            <a:r>
              <a:rPr lang="en-US" b="1"/>
              <a:t>Phase 1: Groin Repairs</a:t>
            </a:r>
            <a:endParaRPr lang="en-US"/>
          </a:p>
        </p:txBody>
      </p:sp>
      <p:cxnSp>
        <p:nvCxnSpPr>
          <p:cNvPr id="107530" name="Straight Arrow Connector 26"/>
          <p:cNvCxnSpPr>
            <a:cxnSpLocks noChangeShapeType="1"/>
            <a:stCxn id="107529" idx="1"/>
          </p:cNvCxnSpPr>
          <p:nvPr/>
        </p:nvCxnSpPr>
        <p:spPr bwMode="auto">
          <a:xfrm flipH="1" flipV="1">
            <a:off x="3124200" y="4343400"/>
            <a:ext cx="381000" cy="366713"/>
          </a:xfrm>
          <a:prstGeom prst="straightConnector1">
            <a:avLst/>
          </a:prstGeom>
          <a:noFill/>
          <a:ln w="9525" algn="ctr">
            <a:solidFill>
              <a:srgbClr val="FF0000"/>
            </a:solidFill>
            <a:round/>
            <a:headEnd/>
            <a:tailEnd type="arrow" w="med" len="med"/>
          </a:ln>
        </p:spPr>
      </p:cxnSp>
      <p:cxnSp>
        <p:nvCxnSpPr>
          <p:cNvPr id="107531" name="Straight Connector 28"/>
          <p:cNvCxnSpPr>
            <a:cxnSpLocks noChangeShapeType="1"/>
            <a:stCxn id="107529" idx="3"/>
          </p:cNvCxnSpPr>
          <p:nvPr/>
        </p:nvCxnSpPr>
        <p:spPr bwMode="auto">
          <a:xfrm>
            <a:off x="5383213" y="4710113"/>
            <a:ext cx="331787" cy="14287"/>
          </a:xfrm>
          <a:prstGeom prst="line">
            <a:avLst/>
          </a:prstGeom>
          <a:noFill/>
          <a:ln w="9525" algn="ctr">
            <a:solidFill>
              <a:srgbClr val="FF0000"/>
            </a:solidFill>
            <a:round/>
            <a:headEnd/>
            <a:tailEnd/>
          </a:ln>
        </p:spPr>
      </p:cxnSp>
      <p:cxnSp>
        <p:nvCxnSpPr>
          <p:cNvPr id="107532" name="Straight Arrow Connector 30"/>
          <p:cNvCxnSpPr>
            <a:cxnSpLocks noChangeShapeType="1"/>
          </p:cNvCxnSpPr>
          <p:nvPr/>
        </p:nvCxnSpPr>
        <p:spPr bwMode="auto">
          <a:xfrm flipV="1">
            <a:off x="5715000" y="3581400"/>
            <a:ext cx="609600" cy="1143000"/>
          </a:xfrm>
          <a:prstGeom prst="straightConnector1">
            <a:avLst/>
          </a:prstGeom>
          <a:noFill/>
          <a:ln w="9525" algn="ctr">
            <a:solidFill>
              <a:srgbClr val="FF0000"/>
            </a:solidFill>
            <a:round/>
            <a:headEnd/>
            <a:tailEnd type="arrow" w="med" len="med"/>
          </a:ln>
        </p:spPr>
      </p:cxnSp>
      <p:cxnSp>
        <p:nvCxnSpPr>
          <p:cNvPr id="107533" name="Straight Arrow Connector 32"/>
          <p:cNvCxnSpPr>
            <a:cxnSpLocks noChangeShapeType="1"/>
          </p:cNvCxnSpPr>
          <p:nvPr/>
        </p:nvCxnSpPr>
        <p:spPr bwMode="auto">
          <a:xfrm flipV="1">
            <a:off x="5791200" y="3505200"/>
            <a:ext cx="1066800" cy="1219200"/>
          </a:xfrm>
          <a:prstGeom prst="straightConnector1">
            <a:avLst/>
          </a:prstGeom>
          <a:noFill/>
          <a:ln w="12700" algn="ctr">
            <a:solidFill>
              <a:srgbClr val="FF0000"/>
            </a:solidFill>
            <a:round/>
            <a:headEnd/>
            <a:tailEnd type="arrow" w="med" len="med"/>
          </a:ln>
        </p:spPr>
      </p:cxnSp>
      <p:sp>
        <p:nvSpPr>
          <p:cNvPr id="107534" name="Rectangle 33"/>
          <p:cNvSpPr>
            <a:spLocks noChangeArrowheads="1"/>
          </p:cNvSpPr>
          <p:nvPr/>
        </p:nvSpPr>
        <p:spPr bwMode="auto">
          <a:xfrm>
            <a:off x="2819400" y="1981200"/>
            <a:ext cx="2209800" cy="461963"/>
          </a:xfrm>
          <a:prstGeom prst="rect">
            <a:avLst/>
          </a:prstGeom>
          <a:solidFill>
            <a:schemeClr val="bg1"/>
          </a:solidFill>
          <a:ln w="12700">
            <a:solidFill>
              <a:srgbClr val="00B050"/>
            </a:solidFill>
            <a:miter lim="800000"/>
            <a:headEnd/>
            <a:tailEnd/>
          </a:ln>
        </p:spPr>
        <p:txBody>
          <a:bodyPr>
            <a:spAutoFit/>
          </a:bodyPr>
          <a:lstStyle/>
          <a:p>
            <a:pPr eaLnBrk="0" hangingPunct="0"/>
            <a:r>
              <a:rPr lang="en-US" b="1"/>
              <a:t>Phase 2: “Pilot Project” &amp;</a:t>
            </a:r>
          </a:p>
          <a:p>
            <a:pPr eaLnBrk="0" hangingPunct="0"/>
            <a:r>
              <a:rPr lang="en-US" b="1"/>
              <a:t>South Nourishment Area</a:t>
            </a:r>
            <a:endParaRPr lang="en-US"/>
          </a:p>
        </p:txBody>
      </p:sp>
      <p:cxnSp>
        <p:nvCxnSpPr>
          <p:cNvPr id="107535" name="Straight Connector 36"/>
          <p:cNvCxnSpPr>
            <a:cxnSpLocks noChangeShapeType="1"/>
          </p:cNvCxnSpPr>
          <p:nvPr/>
        </p:nvCxnSpPr>
        <p:spPr bwMode="auto">
          <a:xfrm>
            <a:off x="5029200" y="2209800"/>
            <a:ext cx="762000" cy="0"/>
          </a:xfrm>
          <a:prstGeom prst="line">
            <a:avLst/>
          </a:prstGeom>
          <a:noFill/>
          <a:ln w="9525" algn="ctr">
            <a:solidFill>
              <a:srgbClr val="00B050"/>
            </a:solidFill>
            <a:round/>
            <a:headEnd/>
            <a:tailEnd/>
          </a:ln>
        </p:spPr>
      </p:cxnSp>
      <p:cxnSp>
        <p:nvCxnSpPr>
          <p:cNvPr id="107536" name="Straight Arrow Connector 38"/>
          <p:cNvCxnSpPr>
            <a:cxnSpLocks noChangeShapeType="1"/>
          </p:cNvCxnSpPr>
          <p:nvPr/>
        </p:nvCxnSpPr>
        <p:spPr bwMode="auto">
          <a:xfrm flipH="1">
            <a:off x="4800600" y="2209800"/>
            <a:ext cx="990600" cy="990600"/>
          </a:xfrm>
          <a:prstGeom prst="straightConnector1">
            <a:avLst/>
          </a:prstGeom>
          <a:noFill/>
          <a:ln w="9525" algn="ctr">
            <a:solidFill>
              <a:srgbClr val="00B050"/>
            </a:solidFill>
            <a:round/>
            <a:headEnd/>
            <a:tailEnd type="arrow" w="med" len="med"/>
          </a:ln>
        </p:spPr>
      </p:cxnSp>
      <p:cxnSp>
        <p:nvCxnSpPr>
          <p:cNvPr id="107537" name="Straight Arrow Connector 40"/>
          <p:cNvCxnSpPr>
            <a:cxnSpLocks noChangeShapeType="1"/>
          </p:cNvCxnSpPr>
          <p:nvPr/>
        </p:nvCxnSpPr>
        <p:spPr bwMode="auto">
          <a:xfrm>
            <a:off x="5791200" y="2209800"/>
            <a:ext cx="609600" cy="990600"/>
          </a:xfrm>
          <a:prstGeom prst="straightConnector1">
            <a:avLst/>
          </a:prstGeom>
          <a:noFill/>
          <a:ln w="9525" algn="ctr">
            <a:solidFill>
              <a:srgbClr val="00B050"/>
            </a:solidFill>
            <a:round/>
            <a:headEnd/>
            <a:tailEnd type="arrow" w="med" len="med"/>
          </a:ln>
        </p:spPr>
      </p:cxnSp>
      <p:sp>
        <p:nvSpPr>
          <p:cNvPr id="107538" name="Rectangle 41"/>
          <p:cNvSpPr>
            <a:spLocks noChangeArrowheads="1"/>
          </p:cNvSpPr>
          <p:nvPr/>
        </p:nvSpPr>
        <p:spPr bwMode="auto">
          <a:xfrm>
            <a:off x="4214813" y="3290888"/>
            <a:ext cx="714375" cy="276225"/>
          </a:xfrm>
          <a:prstGeom prst="rect">
            <a:avLst/>
          </a:prstGeom>
          <a:noFill/>
          <a:ln w="9525">
            <a:noFill/>
            <a:miter lim="800000"/>
            <a:headEnd/>
            <a:tailEnd/>
          </a:ln>
        </p:spPr>
        <p:txBody>
          <a:bodyPr wrap="none">
            <a:spAutoFit/>
          </a:bodyPr>
          <a:lstStyle/>
          <a:p>
            <a:pPr eaLnBrk="0" hangingPunct="0"/>
            <a:r>
              <a:rPr lang="en-US" b="1"/>
              <a:t>Dredge</a:t>
            </a:r>
            <a:endParaRPr lang="en-US"/>
          </a:p>
        </p:txBody>
      </p:sp>
      <p:sp>
        <p:nvSpPr>
          <p:cNvPr id="107539" name="Rectangle 43"/>
          <p:cNvSpPr>
            <a:spLocks noChangeArrowheads="1"/>
          </p:cNvSpPr>
          <p:nvPr/>
        </p:nvSpPr>
        <p:spPr bwMode="auto">
          <a:xfrm>
            <a:off x="762000" y="2286000"/>
            <a:ext cx="1524000" cy="458788"/>
          </a:xfrm>
          <a:prstGeom prst="rect">
            <a:avLst/>
          </a:prstGeom>
          <a:solidFill>
            <a:schemeClr val="bg1"/>
          </a:solidFill>
          <a:ln w="9525">
            <a:solidFill>
              <a:srgbClr val="00B0F0"/>
            </a:solidFill>
            <a:miter lim="800000"/>
            <a:headEnd/>
            <a:tailEnd/>
          </a:ln>
        </p:spPr>
        <p:txBody>
          <a:bodyPr>
            <a:spAutoFit/>
          </a:bodyPr>
          <a:lstStyle/>
          <a:p>
            <a:pPr eaLnBrk="0" hangingPunct="0"/>
            <a:r>
              <a:rPr lang="en-US" b="1"/>
              <a:t>Phase 3: North</a:t>
            </a:r>
          </a:p>
          <a:p>
            <a:pPr eaLnBrk="0" hangingPunct="0"/>
            <a:r>
              <a:rPr lang="en-US" b="1"/>
              <a:t>Nourishment Area</a:t>
            </a:r>
            <a:endParaRPr lang="en-US"/>
          </a:p>
        </p:txBody>
      </p:sp>
      <p:cxnSp>
        <p:nvCxnSpPr>
          <p:cNvPr id="107540" name="Straight Connector 45"/>
          <p:cNvCxnSpPr>
            <a:cxnSpLocks noChangeShapeType="1"/>
          </p:cNvCxnSpPr>
          <p:nvPr/>
        </p:nvCxnSpPr>
        <p:spPr bwMode="auto">
          <a:xfrm>
            <a:off x="2286000" y="2667000"/>
            <a:ext cx="228600" cy="0"/>
          </a:xfrm>
          <a:prstGeom prst="line">
            <a:avLst/>
          </a:prstGeom>
          <a:noFill/>
          <a:ln w="9525" algn="ctr">
            <a:solidFill>
              <a:srgbClr val="00B0F0"/>
            </a:solidFill>
            <a:round/>
            <a:headEnd/>
            <a:tailEnd/>
          </a:ln>
        </p:spPr>
      </p:cxnSp>
      <p:cxnSp>
        <p:nvCxnSpPr>
          <p:cNvPr id="107541" name="Straight Arrow Connector 47"/>
          <p:cNvCxnSpPr>
            <a:cxnSpLocks noChangeShapeType="1"/>
          </p:cNvCxnSpPr>
          <p:nvPr/>
        </p:nvCxnSpPr>
        <p:spPr bwMode="auto">
          <a:xfrm flipH="1">
            <a:off x="2133600" y="2667000"/>
            <a:ext cx="381000" cy="1219200"/>
          </a:xfrm>
          <a:prstGeom prst="straightConnector1">
            <a:avLst/>
          </a:prstGeom>
          <a:noFill/>
          <a:ln w="9525" algn="ctr">
            <a:solidFill>
              <a:srgbClr val="00B0F0"/>
            </a:solidFill>
            <a:round/>
            <a:headEnd/>
            <a:tailEnd type="arrow" w="med" len="med"/>
          </a:ln>
        </p:spPr>
      </p:cxnSp>
      <p:sp>
        <p:nvSpPr>
          <p:cNvPr id="107542" name="Rectangle 51"/>
          <p:cNvSpPr>
            <a:spLocks noChangeArrowheads="1"/>
          </p:cNvSpPr>
          <p:nvPr/>
        </p:nvSpPr>
        <p:spPr bwMode="auto">
          <a:xfrm>
            <a:off x="1143000" y="3124200"/>
            <a:ext cx="1295400" cy="461963"/>
          </a:xfrm>
          <a:prstGeom prst="rect">
            <a:avLst/>
          </a:prstGeom>
          <a:noFill/>
          <a:ln w="9525">
            <a:noFill/>
            <a:miter lim="800000"/>
            <a:headEnd/>
            <a:tailEnd/>
          </a:ln>
        </p:spPr>
        <p:txBody>
          <a:bodyPr>
            <a:spAutoFit/>
          </a:bodyPr>
          <a:lstStyle/>
          <a:p>
            <a:pPr eaLnBrk="0" hangingPunct="0"/>
            <a:r>
              <a:rPr lang="en-US" b="1"/>
              <a:t>New Terminal </a:t>
            </a:r>
          </a:p>
          <a:p>
            <a:pPr eaLnBrk="0" hangingPunct="0"/>
            <a:r>
              <a:rPr lang="en-US" b="1"/>
              <a:t>Groin</a:t>
            </a:r>
            <a:endParaRPr lang="en-US"/>
          </a:p>
        </p:txBody>
      </p:sp>
      <p:cxnSp>
        <p:nvCxnSpPr>
          <p:cNvPr id="107543" name="Straight Connector 53"/>
          <p:cNvCxnSpPr>
            <a:cxnSpLocks noChangeShapeType="1"/>
            <a:stCxn id="107542" idx="1"/>
          </p:cNvCxnSpPr>
          <p:nvPr/>
        </p:nvCxnSpPr>
        <p:spPr bwMode="auto">
          <a:xfrm flipH="1" flipV="1">
            <a:off x="990600" y="3352800"/>
            <a:ext cx="152400" cy="1588"/>
          </a:xfrm>
          <a:prstGeom prst="line">
            <a:avLst/>
          </a:prstGeom>
          <a:noFill/>
          <a:ln w="9525" algn="ctr">
            <a:solidFill>
              <a:schemeClr val="tx1"/>
            </a:solidFill>
            <a:round/>
            <a:headEnd/>
            <a:tailEnd/>
          </a:ln>
        </p:spPr>
      </p:cxnSp>
      <p:cxnSp>
        <p:nvCxnSpPr>
          <p:cNvPr id="107544" name="Straight Arrow Connector 55"/>
          <p:cNvCxnSpPr>
            <a:cxnSpLocks noChangeShapeType="1"/>
          </p:cNvCxnSpPr>
          <p:nvPr/>
        </p:nvCxnSpPr>
        <p:spPr bwMode="auto">
          <a:xfrm flipH="1">
            <a:off x="914400" y="3352800"/>
            <a:ext cx="76200" cy="457200"/>
          </a:xfrm>
          <a:prstGeom prst="straightConnector1">
            <a:avLst/>
          </a:prstGeom>
          <a:noFill/>
          <a:ln w="9525" algn="ctr">
            <a:solidFill>
              <a:schemeClr val="tx1"/>
            </a:solidFill>
            <a:round/>
            <a:headEnd/>
            <a:tailEnd type="arrow" w="med" len="med"/>
          </a:ln>
        </p:spPr>
      </p:cxnSp>
      <p:sp>
        <p:nvSpPr>
          <p:cNvPr id="59" name="TextBox 58"/>
          <p:cNvSpPr txBox="1"/>
          <p:nvPr/>
        </p:nvSpPr>
        <p:spPr>
          <a:xfrm>
            <a:off x="762000" y="609600"/>
            <a:ext cx="7696200" cy="1077913"/>
          </a:xfrm>
          <a:prstGeom prst="rect">
            <a:avLst/>
          </a:prstGeom>
          <a:noFill/>
        </p:spPr>
        <p:txBody>
          <a:bodyPr>
            <a:spAutoFit/>
          </a:bodyPr>
          <a:lstStyle/>
          <a:p>
            <a:pPr algn="ctr" eaLnBrk="0" hangingPunct="0">
              <a:defRPr/>
            </a:pPr>
            <a:r>
              <a:rPr lang="en-US" sz="3200" dirty="0">
                <a:latin typeface="+mn-lt"/>
                <a:ea typeface="ＭＳ Ｐゴシック" charset="-128"/>
                <a:cs typeface="+mn-cs"/>
              </a:rPr>
              <a:t>   Winthrop Shores Reservation Project Phasing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mcauliffe.ENV\AppData\Local\Microsoft\Windows\Temporary Internet Files\Content.Outlook\2EDXAIKI\P8080002.JPG"/>
          <p:cNvPicPr>
            <a:picLocks noGrp="1" noChangeAspect="1" noChangeArrowheads="1"/>
          </p:cNvPicPr>
          <p:nvPr>
            <p:ph sz="half" idx="2"/>
          </p:nvPr>
        </p:nvPicPr>
        <p:blipFill>
          <a:blip r:embed="rId2"/>
          <a:srcRect/>
          <a:stretch>
            <a:fillRect/>
          </a:stretch>
        </p:blipFill>
        <p:spPr>
          <a:xfrm>
            <a:off x="5029200" y="2819400"/>
            <a:ext cx="3810000" cy="2857500"/>
          </a:xfrm>
          <a:ln w="38100" cap="sq">
            <a:solidFill>
              <a:srgbClr val="000000"/>
            </a:solidFill>
          </a:ln>
          <a:effectLst>
            <a:outerShdw blurRad="50800" dist="38100" dir="2700000" algn="tl" rotWithShape="0">
              <a:srgbClr val="000000">
                <a:alpha val="43000"/>
              </a:srgbClr>
            </a:outerShdw>
          </a:effectLst>
        </p:spPr>
      </p:pic>
      <p:sp>
        <p:nvSpPr>
          <p:cNvPr id="108546" name="Title 1"/>
          <p:cNvSpPr>
            <a:spLocks noGrp="1"/>
          </p:cNvSpPr>
          <p:nvPr>
            <p:ph type="title"/>
          </p:nvPr>
        </p:nvSpPr>
        <p:spPr/>
        <p:txBody>
          <a:bodyPr/>
          <a:lstStyle/>
          <a:p>
            <a:pPr algn="ctr" eaLnBrk="1" hangingPunct="1"/>
            <a:r>
              <a:rPr lang="en-US" smtClean="0"/>
              <a:t>Capital Projects: East Boston </a:t>
            </a:r>
          </a:p>
        </p:txBody>
      </p:sp>
      <p:sp>
        <p:nvSpPr>
          <p:cNvPr id="108547" name="Content Placeholder 2"/>
          <p:cNvSpPr>
            <a:spLocks noGrp="1"/>
          </p:cNvSpPr>
          <p:nvPr>
            <p:ph sz="half" idx="1"/>
          </p:nvPr>
        </p:nvSpPr>
        <p:spPr>
          <a:xfrm>
            <a:off x="685800" y="1981200"/>
            <a:ext cx="8229600" cy="457200"/>
          </a:xfrm>
        </p:spPr>
        <p:txBody>
          <a:bodyPr/>
          <a:lstStyle/>
          <a:p>
            <a:pPr eaLnBrk="1" hangingPunct="1"/>
            <a:r>
              <a:rPr lang="en-US" sz="2400" smtClean="0"/>
              <a:t>Constitution Beach Tennis Courts 	$300,000</a:t>
            </a:r>
          </a:p>
        </p:txBody>
      </p:sp>
      <p:sp>
        <p:nvSpPr>
          <p:cNvPr id="10" name="TextBox 9"/>
          <p:cNvSpPr txBox="1"/>
          <p:nvPr/>
        </p:nvSpPr>
        <p:spPr>
          <a:xfrm>
            <a:off x="1066800" y="2971800"/>
            <a:ext cx="3505200" cy="2586038"/>
          </a:xfrm>
          <a:prstGeom prst="rect">
            <a:avLst/>
          </a:prstGeom>
          <a:noFill/>
        </p:spPr>
        <p:txBody>
          <a:bodyPr>
            <a:spAutoFit/>
          </a:bodyPr>
          <a:lstStyle/>
          <a:p>
            <a:pPr eaLnBrk="0" hangingPunct="0">
              <a:defRPr/>
            </a:pPr>
            <a:r>
              <a:rPr lang="en-US" sz="1800" dirty="0">
                <a:latin typeface="+mn-lt"/>
                <a:ea typeface="ＭＳ Ｐゴシック" charset="-128"/>
                <a:cs typeface="+mn-cs"/>
              </a:rPr>
              <a:t>Full Depth reconstruction of the tennis courts and reorientation to provide an additional court.</a:t>
            </a:r>
          </a:p>
          <a:p>
            <a:pPr eaLnBrk="0" hangingPunct="0">
              <a:defRPr/>
            </a:pPr>
            <a:endParaRPr lang="en-US" sz="1800" dirty="0">
              <a:latin typeface="+mn-lt"/>
              <a:ea typeface="ＭＳ Ｐゴシック" charset="-128"/>
              <a:cs typeface="+mn-cs"/>
            </a:endParaRPr>
          </a:p>
          <a:p>
            <a:pPr eaLnBrk="0" hangingPunct="0">
              <a:defRPr/>
            </a:pPr>
            <a:r>
              <a:rPr lang="en-US" sz="1800" dirty="0">
                <a:latin typeface="+mn-lt"/>
                <a:ea typeface="ＭＳ Ｐゴシック" charset="-128"/>
                <a:cs typeface="+mn-cs"/>
              </a:rPr>
              <a:t>Improve views  and safety of facility through landscaping enhancements</a:t>
            </a:r>
          </a:p>
          <a:p>
            <a:pPr eaLnBrk="0" hangingPunct="0">
              <a:defRPr/>
            </a:pPr>
            <a:endParaRPr lang="en-US" sz="1800" dirty="0">
              <a:ea typeface="ＭＳ Ｐゴシック"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algn="ctr" eaLnBrk="1" hangingPunct="1"/>
            <a:r>
              <a:rPr lang="en-US" smtClean="0"/>
              <a:t>DCR’s Vision for the Beaches</a:t>
            </a:r>
          </a:p>
        </p:txBody>
      </p:sp>
      <p:sp>
        <p:nvSpPr>
          <p:cNvPr id="23554" name="Content Placeholder 2"/>
          <p:cNvSpPr>
            <a:spLocks noGrp="1"/>
          </p:cNvSpPr>
          <p:nvPr>
            <p:ph idx="1"/>
          </p:nvPr>
        </p:nvSpPr>
        <p:spPr>
          <a:xfrm>
            <a:off x="685800" y="1981200"/>
            <a:ext cx="6705600" cy="4191000"/>
          </a:xfrm>
        </p:spPr>
        <p:txBody>
          <a:bodyPr/>
          <a:lstStyle/>
          <a:p>
            <a:pPr eaLnBrk="1" hangingPunct="1"/>
            <a:r>
              <a:rPr lang="en-US" smtClean="0"/>
              <a:t>Beaches are 365 day facilities and community assets which encourage healthy lifestyles by providing opportunities for recreation for walking and exploration for all seasons. </a:t>
            </a:r>
          </a:p>
          <a:p>
            <a:pPr eaLnBrk="1" hangingPunct="1"/>
            <a:endParaRPr lang="en-US" smtClean="0"/>
          </a:p>
          <a:p>
            <a:pPr eaLnBrk="1" hangingPunct="1"/>
            <a:r>
              <a:rPr lang="en-US" smtClean="0"/>
              <a:t>Each winter our focus of concern is often on the Coastal Beaches North of Boston due to the significant storm surges and storm impacts. </a:t>
            </a:r>
          </a:p>
        </p:txBody>
      </p:sp>
      <p:pic>
        <p:nvPicPr>
          <p:cNvPr id="23555" name="Picture 2"/>
          <p:cNvPicPr>
            <a:picLocks noChangeAspect="1" noChangeArrowheads="1"/>
          </p:cNvPicPr>
          <p:nvPr/>
        </p:nvPicPr>
        <p:blipFill>
          <a:blip r:embed="rId2"/>
          <a:srcRect/>
          <a:stretch>
            <a:fillRect/>
          </a:stretch>
        </p:blipFill>
        <p:spPr bwMode="auto">
          <a:xfrm>
            <a:off x="7467600" y="2133600"/>
            <a:ext cx="9525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smtClean="0"/>
              <a:t>Capital Projects: East Boston</a:t>
            </a:r>
          </a:p>
        </p:txBody>
      </p:sp>
      <p:sp>
        <p:nvSpPr>
          <p:cNvPr id="109570" name="Content Placeholder 2"/>
          <p:cNvSpPr>
            <a:spLocks noGrp="1"/>
          </p:cNvSpPr>
          <p:nvPr>
            <p:ph sz="half" idx="1"/>
          </p:nvPr>
        </p:nvSpPr>
        <p:spPr>
          <a:xfrm>
            <a:off x="685800" y="1981200"/>
            <a:ext cx="5257800" cy="4191000"/>
          </a:xfrm>
        </p:spPr>
        <p:txBody>
          <a:bodyPr/>
          <a:lstStyle/>
          <a:p>
            <a:pPr eaLnBrk="1" hangingPunct="1"/>
            <a:r>
              <a:rPr lang="en-US" smtClean="0"/>
              <a:t>Constitution Beach Bathhouse Phase I </a:t>
            </a:r>
          </a:p>
          <a:p>
            <a:pPr eaLnBrk="1" hangingPunct="1">
              <a:buFontTx/>
              <a:buNone/>
            </a:pPr>
            <a:r>
              <a:rPr lang="en-US" smtClean="0"/>
              <a:t>   $2 million</a:t>
            </a:r>
          </a:p>
          <a:p>
            <a:pPr eaLnBrk="1" hangingPunct="1">
              <a:buFontTx/>
              <a:buNone/>
            </a:pPr>
            <a:r>
              <a:rPr lang="en-US" smtClean="0"/>
              <a:t> </a:t>
            </a:r>
            <a:r>
              <a:rPr lang="en-US" sz="1800" smtClean="0"/>
              <a:t>Construction of the Bathhouse </a:t>
            </a:r>
          </a:p>
          <a:p>
            <a:pPr eaLnBrk="1" hangingPunct="1">
              <a:buFontTx/>
              <a:buNone/>
            </a:pPr>
            <a:r>
              <a:rPr lang="en-US" sz="1800" smtClean="0"/>
              <a:t>	and Lifeguard facilities</a:t>
            </a:r>
          </a:p>
          <a:p>
            <a:pPr eaLnBrk="1" hangingPunct="1"/>
            <a:r>
              <a:rPr lang="en-US" smtClean="0"/>
              <a:t>Constitution Beach Bathhouse  Phase II $600,000</a:t>
            </a:r>
          </a:p>
          <a:p>
            <a:pPr eaLnBrk="1" hangingPunct="1">
              <a:buFontTx/>
              <a:buNone/>
            </a:pPr>
            <a:r>
              <a:rPr lang="en-US" sz="1800" smtClean="0"/>
              <a:t>Construction of the Concession Building part of the project </a:t>
            </a:r>
          </a:p>
        </p:txBody>
      </p:sp>
      <p:pic>
        <p:nvPicPr>
          <p:cNvPr id="2050" name="irc_mi" descr="http://www.gmiarchitects.com/site/wp-content/uploads/2011/12/IMG_2801-500x375.jpg"/>
          <p:cNvPicPr>
            <a:picLocks noChangeAspect="1" noChangeArrowheads="1"/>
          </p:cNvPicPr>
          <p:nvPr/>
        </p:nvPicPr>
        <p:blipFill>
          <a:blip r:embed="rId2"/>
          <a:srcRect/>
          <a:stretch>
            <a:fillRect/>
          </a:stretch>
        </p:blipFill>
        <p:spPr bwMode="auto">
          <a:xfrm>
            <a:off x="5029200" y="16764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eaLnBrk="1" hangingPunct="1"/>
            <a:r>
              <a:rPr lang="en-US" smtClean="0"/>
              <a:t>Capital Projects: South Boston </a:t>
            </a:r>
          </a:p>
        </p:txBody>
      </p:sp>
      <p:pic>
        <p:nvPicPr>
          <p:cNvPr id="1027" name="Picture 3" descr="C:\Users\kmcauliffe.ENV\AppData\Local\Microsoft\Windows\Temporary Internet Files\Content.Outlook\2EDXAIKI\Castle Island Shade Shelter 0609 - #2.JPG"/>
          <p:cNvPicPr>
            <a:picLocks noGrp="1" noChangeAspect="1" noChangeArrowheads="1"/>
          </p:cNvPicPr>
          <p:nvPr>
            <p:ph sz="half" idx="1"/>
          </p:nvPr>
        </p:nvPicPr>
        <p:blipFill>
          <a:blip r:embed="rId2"/>
          <a:srcRect/>
          <a:stretch>
            <a:fillRect/>
          </a:stretch>
        </p:blipFill>
        <p:spPr>
          <a:xfrm>
            <a:off x="609600" y="1676400"/>
            <a:ext cx="2805113" cy="2103438"/>
          </a:xfrm>
          <a:ln w="38100" cap="sq">
            <a:solidFill>
              <a:srgbClr val="000000"/>
            </a:solidFill>
          </a:ln>
          <a:effectLst>
            <a:outerShdw blurRad="50800" dist="38100" dir="2700000" algn="tl" rotWithShape="0">
              <a:srgbClr val="000000">
                <a:alpha val="43000"/>
              </a:srgbClr>
            </a:outerShdw>
          </a:effectLst>
        </p:spPr>
      </p:pic>
      <p:sp>
        <p:nvSpPr>
          <p:cNvPr id="110595" name="Content Placeholder 4"/>
          <p:cNvSpPr>
            <a:spLocks noGrp="1"/>
          </p:cNvSpPr>
          <p:nvPr>
            <p:ph sz="half" idx="2"/>
          </p:nvPr>
        </p:nvSpPr>
        <p:spPr>
          <a:xfrm>
            <a:off x="4267200" y="1600200"/>
            <a:ext cx="4191000" cy="4572000"/>
          </a:xfrm>
        </p:spPr>
        <p:txBody>
          <a:bodyPr/>
          <a:lstStyle/>
          <a:p>
            <a:pPr eaLnBrk="1" hangingPunct="1"/>
            <a:r>
              <a:rPr lang="en-US" sz="2400" smtClean="0"/>
              <a:t>Pleasure Bay Sugar Bowl Shade Shelters were reconstructed $535,000</a:t>
            </a:r>
          </a:p>
          <a:p>
            <a:pPr eaLnBrk="1" hangingPunct="1">
              <a:buFontTx/>
              <a:buNone/>
            </a:pPr>
            <a:endParaRPr lang="en-US" sz="2400" smtClean="0"/>
          </a:p>
          <a:p>
            <a:pPr eaLnBrk="1" hangingPunct="1"/>
            <a:r>
              <a:rPr lang="en-US" sz="2400" smtClean="0"/>
              <a:t>Marine Park Bathhouse Rehab in Progress. Projected Cost $400,000 Re-Opening planned for Summer 2013</a:t>
            </a:r>
          </a:p>
          <a:p>
            <a:pPr eaLnBrk="1" hangingPunct="1"/>
            <a:endParaRPr lang="en-US" smtClean="0"/>
          </a:p>
        </p:txBody>
      </p:sp>
      <p:sp>
        <p:nvSpPr>
          <p:cNvPr id="110596" name="Rectangle 8"/>
          <p:cNvSpPr>
            <a:spLocks noChangeArrowheads="1"/>
          </p:cNvSpPr>
          <p:nvPr/>
        </p:nvSpPr>
        <p:spPr bwMode="auto">
          <a:xfrm>
            <a:off x="533400" y="4343400"/>
            <a:ext cx="3162300" cy="708025"/>
          </a:xfrm>
          <a:prstGeom prst="rect">
            <a:avLst/>
          </a:prstGeom>
          <a:noFill/>
          <a:ln w="9525">
            <a:noFill/>
            <a:miter lim="800000"/>
            <a:headEnd/>
            <a:tailEnd/>
          </a:ln>
        </p:spPr>
        <p:txBody>
          <a:bodyPr wrap="none">
            <a:spAutoFit/>
          </a:bodyPr>
          <a:lstStyle/>
          <a:p>
            <a:pPr eaLnBrk="0" hangingPunct="0"/>
            <a:r>
              <a:rPr lang="en-US" sz="2000" i="1">
                <a:latin typeface="Verdana" pitchFamily="34" charset="0"/>
              </a:rPr>
              <a:t>Shelter at Sugar Bowl</a:t>
            </a:r>
            <a:r>
              <a:rPr lang="en-US" sz="2000" i="1"/>
              <a:t> </a:t>
            </a:r>
          </a:p>
          <a:p>
            <a:pPr eaLnBrk="0" hangingPunct="0"/>
            <a:endParaRPr lang="en-US"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4495800" y="3276600"/>
            <a:ext cx="44196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1618" name="Title 1"/>
          <p:cNvSpPr>
            <a:spLocks noGrp="1"/>
          </p:cNvSpPr>
          <p:nvPr>
            <p:ph type="title"/>
          </p:nvPr>
        </p:nvSpPr>
        <p:spPr/>
        <p:txBody>
          <a:bodyPr/>
          <a:lstStyle/>
          <a:p>
            <a:pPr algn="ctr" eaLnBrk="1" hangingPunct="1"/>
            <a:r>
              <a:rPr lang="en-US" smtClean="0"/>
              <a:t>Capital Projects: Quincy </a:t>
            </a:r>
          </a:p>
        </p:txBody>
      </p:sp>
      <p:sp>
        <p:nvSpPr>
          <p:cNvPr id="111619" name="Content Placeholder 2"/>
          <p:cNvSpPr>
            <a:spLocks noGrp="1"/>
          </p:cNvSpPr>
          <p:nvPr>
            <p:ph sz="half" idx="1"/>
          </p:nvPr>
        </p:nvSpPr>
        <p:spPr>
          <a:xfrm>
            <a:off x="381000" y="1981200"/>
            <a:ext cx="8229600" cy="1295400"/>
          </a:xfrm>
        </p:spPr>
        <p:txBody>
          <a:bodyPr/>
          <a:lstStyle/>
          <a:p>
            <a:pPr eaLnBrk="1" hangingPunct="1"/>
            <a:r>
              <a:rPr lang="en-US" smtClean="0"/>
              <a:t>Wollaston Beach	 		$7,800,000 Quincy Shore Drive Reconstruction</a:t>
            </a:r>
          </a:p>
        </p:txBody>
      </p:sp>
      <p:sp>
        <p:nvSpPr>
          <p:cNvPr id="5" name="Rectangle 4"/>
          <p:cNvSpPr/>
          <p:nvPr/>
        </p:nvSpPr>
        <p:spPr>
          <a:xfrm>
            <a:off x="457200" y="3200400"/>
            <a:ext cx="3962400" cy="3046413"/>
          </a:xfrm>
          <a:prstGeom prst="rect">
            <a:avLst/>
          </a:prstGeom>
        </p:spPr>
        <p:txBody>
          <a:bodyPr>
            <a:spAutoFit/>
          </a:bodyPr>
          <a:lstStyle/>
          <a:p>
            <a:pPr eaLnBrk="0" hangingPunct="0">
              <a:defRPr/>
            </a:pPr>
            <a:r>
              <a:rPr lang="en-US" sz="1600" dirty="0">
                <a:latin typeface="+mn-lt"/>
                <a:ea typeface="ＭＳ Ｐゴシック" charset="-128"/>
                <a:cs typeface="+mn-cs"/>
              </a:rPr>
              <a:t>This project was a comprehensive rehabilitation of Wollaston Beach and Quincy Shore Drive.  Project elements include replacement and upgrading of outdated parkway signalization, associated traffic calming features, reconfiguration of beach parking, improvement to pedestrian and bicycle facilities, addition of beach user amenities and recreational facilities and minor beach nourishment.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609600"/>
            <a:ext cx="7010400" cy="838200"/>
          </a:xfrm>
        </p:spPr>
        <p:txBody>
          <a:bodyPr/>
          <a:lstStyle/>
          <a:p>
            <a:pPr eaLnBrk="1" hangingPunct="1"/>
            <a:r>
              <a:rPr lang="en-US" smtClean="0"/>
              <a:t>Capital Projects: Hull</a:t>
            </a:r>
          </a:p>
        </p:txBody>
      </p:sp>
      <p:sp>
        <p:nvSpPr>
          <p:cNvPr id="112642" name="Content Placeholder 2"/>
          <p:cNvSpPr>
            <a:spLocks noGrp="1"/>
          </p:cNvSpPr>
          <p:nvPr>
            <p:ph sz="half" idx="1"/>
          </p:nvPr>
        </p:nvSpPr>
        <p:spPr>
          <a:xfrm>
            <a:off x="533400" y="1295400"/>
            <a:ext cx="8153400" cy="4724400"/>
          </a:xfrm>
        </p:spPr>
        <p:txBody>
          <a:bodyPr/>
          <a:lstStyle/>
          <a:p>
            <a:pPr eaLnBrk="1" hangingPunct="1"/>
            <a:r>
              <a:rPr lang="en-US" smtClean="0"/>
              <a:t>Nantasket Beach 		$2.5 million</a:t>
            </a:r>
          </a:p>
          <a:p>
            <a:pPr eaLnBrk="1" hangingPunct="1">
              <a:buFontTx/>
              <a:buNone/>
            </a:pPr>
            <a:r>
              <a:rPr lang="en-US" smtClean="0"/>
              <a:t>Access &amp; Safety Improvements </a:t>
            </a:r>
          </a:p>
          <a:p>
            <a:pPr eaLnBrk="1" hangingPunct="1">
              <a:buFontTx/>
              <a:buNone/>
            </a:pPr>
            <a:r>
              <a:rPr lang="en-US" smtClean="0"/>
              <a:t>	</a:t>
            </a:r>
            <a:r>
              <a:rPr lang="en-US" sz="1800" smtClean="0"/>
              <a:t>Design, Permit and Construct the ADA access improvements to Nantasket Beach.  This $2.5 million project included 3 ADA compliant ramps to the beach, the replacement of 2 vehicle ramps, 3 concrete stairs, replacing 5000 feet of safety railing, and hand railing.  This project also included repairs to 5000 feet of concrete seawall.</a:t>
            </a:r>
          </a:p>
          <a:p>
            <a:pPr eaLnBrk="1" hangingPunct="1"/>
            <a:r>
              <a:rPr lang="en-US" sz="1800" b="1" smtClean="0"/>
              <a:t>Nantasket Beach Parking Lots	$222,000</a:t>
            </a:r>
          </a:p>
          <a:p>
            <a:pPr eaLnBrk="1" hangingPunct="1"/>
            <a:r>
              <a:rPr lang="en-US" sz="1800" b="1" smtClean="0"/>
              <a:t>Nantasket Beach Sidewalks	$155,000</a:t>
            </a:r>
          </a:p>
          <a:p>
            <a:pPr eaLnBrk="1" hangingPunct="1"/>
            <a:r>
              <a:rPr lang="en-US" sz="1800" smtClean="0"/>
              <a:t>Beaches Commission Improvements (2007-2008): New maintenance and lifeguard Equipment, new benches/picnic tables. Painting and de-leading of historic buildings, dune restoration project at North End of Beach, $466,000.</a:t>
            </a:r>
          </a:p>
          <a:p>
            <a:pPr eaLnBrk="1" hangingPunct="1">
              <a:buFontTx/>
              <a:buNone/>
            </a:pPr>
            <a:endParaRPr lang="en-US" sz="1800" smtClean="0"/>
          </a:p>
          <a:p>
            <a:pPr eaLnBrk="1" hangingPunct="1"/>
            <a:endParaRPr lang="en-US" sz="1800" b="1" smtClean="0"/>
          </a:p>
          <a:p>
            <a:pPr eaLnBrk="1" hangingPunct="1"/>
            <a:endParaRPr lang="en-US" sz="1800" b="1" smtClean="0"/>
          </a:p>
          <a:p>
            <a:pPr eaLnBrk="1" hangingPunct="1"/>
            <a:endParaRPr lang="en-US" sz="18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en-US" sz="2800" smtClean="0"/>
              <a:t>Curb Appeal at Beach Facilities</a:t>
            </a:r>
            <a:br>
              <a:rPr lang="en-US" sz="2800" smtClean="0"/>
            </a:br>
            <a:endParaRPr lang="en-US" sz="2800" smtClean="0"/>
          </a:p>
        </p:txBody>
      </p:sp>
      <p:sp>
        <p:nvSpPr>
          <p:cNvPr id="113666" name="Rectangle 3"/>
          <p:cNvSpPr>
            <a:spLocks noGrp="1" noChangeArrowheads="1"/>
          </p:cNvSpPr>
          <p:nvPr>
            <p:ph type="body" sz="half" idx="1"/>
          </p:nvPr>
        </p:nvSpPr>
        <p:spPr>
          <a:xfrm>
            <a:off x="304800" y="1447800"/>
            <a:ext cx="6553200" cy="4572000"/>
          </a:xfrm>
        </p:spPr>
        <p:txBody>
          <a:bodyPr/>
          <a:lstStyle/>
          <a:p>
            <a:pPr eaLnBrk="1" hangingPunct="1">
              <a:lnSpc>
                <a:spcPct val="80000"/>
              </a:lnSpc>
              <a:buFontTx/>
              <a:buNone/>
            </a:pPr>
            <a:r>
              <a:rPr lang="en-US" sz="1800" b="1" smtClean="0"/>
              <a:t>Revere Beach</a:t>
            </a:r>
          </a:p>
          <a:p>
            <a:pPr eaLnBrk="1" hangingPunct="1">
              <a:lnSpc>
                <a:spcPct val="80000"/>
              </a:lnSpc>
            </a:pPr>
            <a:r>
              <a:rPr lang="en-US" sz="1800" smtClean="0"/>
              <a:t>Eliot House interior/exterior: All exterior and interior surfaces painted, repairs to doors, porches, walls ceilings, and floors refinished. </a:t>
            </a:r>
          </a:p>
          <a:p>
            <a:pPr eaLnBrk="1" hangingPunct="1">
              <a:lnSpc>
                <a:spcPct val="80000"/>
              </a:lnSpc>
            </a:pPr>
            <a:endParaRPr lang="en-US" sz="1800" smtClean="0"/>
          </a:p>
          <a:p>
            <a:pPr eaLnBrk="1" hangingPunct="1">
              <a:lnSpc>
                <a:spcPct val="80000"/>
              </a:lnSpc>
              <a:buFontTx/>
              <a:buNone/>
            </a:pPr>
            <a:r>
              <a:rPr lang="en-US" sz="1800" b="1" smtClean="0"/>
              <a:t>Carson Beach and Pleasure Bay</a:t>
            </a:r>
          </a:p>
          <a:p>
            <a:pPr eaLnBrk="1" hangingPunct="1">
              <a:lnSpc>
                <a:spcPct val="80000"/>
              </a:lnSpc>
            </a:pPr>
            <a:r>
              <a:rPr lang="en-US" sz="1800" smtClean="0"/>
              <a:t>McCormack Bathhouse- remodel 2nd floor offices</a:t>
            </a:r>
          </a:p>
          <a:p>
            <a:pPr eaLnBrk="1" hangingPunct="1">
              <a:lnSpc>
                <a:spcPct val="80000"/>
              </a:lnSpc>
            </a:pPr>
            <a:r>
              <a:rPr lang="en-US" sz="1800" smtClean="0"/>
              <a:t>Day Blvd benches- over 50 benches repaired</a:t>
            </a:r>
          </a:p>
          <a:p>
            <a:pPr eaLnBrk="1" hangingPunct="1">
              <a:lnSpc>
                <a:spcPct val="80000"/>
              </a:lnSpc>
            </a:pPr>
            <a:endParaRPr lang="en-US" sz="1800" smtClean="0"/>
          </a:p>
          <a:p>
            <a:pPr eaLnBrk="1" hangingPunct="1">
              <a:lnSpc>
                <a:spcPct val="80000"/>
              </a:lnSpc>
              <a:buFontTx/>
              <a:buNone/>
            </a:pPr>
            <a:r>
              <a:rPr lang="en-US" sz="1800" b="1" smtClean="0"/>
              <a:t>Nantasket Beach – Paint up the Beach </a:t>
            </a:r>
          </a:p>
          <a:p>
            <a:pPr eaLnBrk="1" hangingPunct="1">
              <a:lnSpc>
                <a:spcPct val="80000"/>
              </a:lnSpc>
            </a:pPr>
            <a:r>
              <a:rPr lang="en-US" sz="1800" smtClean="0"/>
              <a:t>Mary Jeanette Murray Bathhouse and Bernie King Pavilion - exterior </a:t>
            </a:r>
          </a:p>
          <a:p>
            <a:pPr eaLnBrk="1" hangingPunct="1">
              <a:lnSpc>
                <a:spcPct val="80000"/>
              </a:lnSpc>
            </a:pPr>
            <a:r>
              <a:rPr lang="en-US" sz="1800" smtClean="0"/>
              <a:t>Nantasket Beach Island District Office Complex including Old Police station, Garage exterior</a:t>
            </a:r>
          </a:p>
          <a:p>
            <a:pPr eaLnBrk="1" hangingPunct="1">
              <a:lnSpc>
                <a:spcPct val="80000"/>
              </a:lnSpc>
            </a:pPr>
            <a:r>
              <a:rPr lang="en-US" sz="1800" b="1" smtClean="0"/>
              <a:t>Paragon Clock Tower Building- partially completed-building painting resumes March. </a:t>
            </a:r>
          </a:p>
          <a:p>
            <a:pPr eaLnBrk="1" hangingPunct="1">
              <a:lnSpc>
                <a:spcPct val="80000"/>
              </a:lnSpc>
              <a:buFontTx/>
              <a:buNone/>
            </a:pPr>
            <a:endParaRPr lang="en-US" sz="1800" smtClean="0"/>
          </a:p>
          <a:p>
            <a:pPr eaLnBrk="1" hangingPunct="1">
              <a:lnSpc>
                <a:spcPct val="80000"/>
              </a:lnSpc>
            </a:pPr>
            <a:endParaRPr lang="en-US" sz="1800" smtClean="0"/>
          </a:p>
        </p:txBody>
      </p:sp>
      <p:pic>
        <p:nvPicPr>
          <p:cNvPr id="113667" name="Picture 4" descr="paint"/>
          <p:cNvPicPr>
            <a:picLocks noGrp="1" noChangeAspect="1" noChangeArrowheads="1"/>
          </p:cNvPicPr>
          <p:nvPr>
            <p:ph sz="half" idx="2"/>
          </p:nvPr>
        </p:nvPicPr>
        <p:blipFill>
          <a:blip r:embed="rId3"/>
          <a:srcRect/>
          <a:stretch>
            <a:fillRect/>
          </a:stretch>
        </p:blipFill>
        <p:spPr>
          <a:xfrm>
            <a:off x="6629400" y="2971800"/>
            <a:ext cx="2133600" cy="1335088"/>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algn="ctr" eaLnBrk="1" hangingPunct="1"/>
            <a:r>
              <a:rPr lang="en-US" smtClean="0"/>
              <a:t>Programming Support on Beaches </a:t>
            </a:r>
          </a:p>
        </p:txBody>
      </p:sp>
      <p:sp>
        <p:nvSpPr>
          <p:cNvPr id="115714" name="Content Placeholder 2"/>
          <p:cNvSpPr>
            <a:spLocks noGrp="1"/>
          </p:cNvSpPr>
          <p:nvPr>
            <p:ph idx="1"/>
          </p:nvPr>
        </p:nvSpPr>
        <p:spPr>
          <a:xfrm>
            <a:off x="457200" y="1752600"/>
            <a:ext cx="8229600" cy="4572000"/>
          </a:xfrm>
        </p:spPr>
        <p:txBody>
          <a:bodyPr/>
          <a:lstStyle/>
          <a:p>
            <a:pPr eaLnBrk="1" hangingPunct="1"/>
            <a:r>
              <a:rPr lang="en-US" smtClean="0"/>
              <a:t>On average DCR sponsors 142 programs on beaches each year in the metropolitan Boston area. </a:t>
            </a:r>
          </a:p>
          <a:p>
            <a:pPr eaLnBrk="1" hangingPunct="1">
              <a:buFontTx/>
              <a:buNone/>
            </a:pPr>
            <a:endParaRPr lang="en-US" smtClean="0"/>
          </a:p>
          <a:p>
            <a:pPr eaLnBrk="1" hangingPunct="1"/>
            <a:r>
              <a:rPr lang="en-US" smtClean="0"/>
              <a:t>DCR sponsors these programs through staffing and providing program materials:</a:t>
            </a:r>
          </a:p>
          <a:p>
            <a:pPr lvl="1" eaLnBrk="1" hangingPunct="1"/>
            <a:r>
              <a:rPr lang="en-US" smtClean="0"/>
              <a:t> Full time staff dedicated to programming on these beaches. Cost $90,774.32 and direct program costs of $7,000 per year. </a:t>
            </a:r>
          </a:p>
          <a:p>
            <a:pPr eaLnBrk="1" hangingPunct="1"/>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5"/>
          <p:cNvSpPr>
            <a:spLocks noGrp="1" noChangeArrowheads="1"/>
          </p:cNvSpPr>
          <p:nvPr>
            <p:ph type="title"/>
          </p:nvPr>
        </p:nvSpPr>
        <p:spPr>
          <a:xfrm>
            <a:off x="762000" y="609600"/>
            <a:ext cx="6781800" cy="1143000"/>
          </a:xfrm>
        </p:spPr>
        <p:txBody>
          <a:bodyPr/>
          <a:lstStyle/>
          <a:p>
            <a:pPr algn="ctr" eaLnBrk="1" hangingPunct="1"/>
            <a:r>
              <a:rPr lang="en-US" smtClean="0"/>
              <a:t>DCR Programs</a:t>
            </a:r>
          </a:p>
        </p:txBody>
      </p:sp>
      <p:pic>
        <p:nvPicPr>
          <p:cNvPr id="65540" name="Picture 4" descr="costumed rangers georges"/>
          <p:cNvPicPr>
            <a:picLocks noGrp="1" noChangeAspect="1" noChangeArrowheads="1"/>
          </p:cNvPicPr>
          <p:nvPr>
            <p:ph sz="half" idx="1"/>
          </p:nvPr>
        </p:nvPicPr>
        <p:blipFill>
          <a:blip r:embed="rId3"/>
          <a:srcRect/>
          <a:stretch>
            <a:fillRect/>
          </a:stretch>
        </p:blipFill>
        <p:spPr>
          <a:xfrm>
            <a:off x="457200" y="1981200"/>
            <a:ext cx="3810000" cy="2857500"/>
          </a:xfrm>
          <a:ln w="38100" cap="sq">
            <a:solidFill>
              <a:srgbClr val="000000"/>
            </a:solidFill>
          </a:ln>
          <a:effectLst>
            <a:outerShdw blurRad="50800" dist="38100" dir="2700000" algn="tl" rotWithShape="0">
              <a:srgbClr val="000000">
                <a:alpha val="43000"/>
              </a:srgbClr>
            </a:outerShdw>
          </a:effectLst>
        </p:spPr>
      </p:pic>
      <p:sp>
        <p:nvSpPr>
          <p:cNvPr id="116739" name="Text Box 7"/>
          <p:cNvSpPr txBox="1">
            <a:spLocks noChangeArrowheads="1"/>
          </p:cNvSpPr>
          <p:nvPr/>
        </p:nvSpPr>
        <p:spPr bwMode="auto">
          <a:xfrm>
            <a:off x="914400" y="5105400"/>
            <a:ext cx="3048000" cy="825500"/>
          </a:xfrm>
          <a:prstGeom prst="rect">
            <a:avLst/>
          </a:prstGeom>
          <a:noFill/>
          <a:ln w="9525">
            <a:noFill/>
            <a:miter lim="800000"/>
            <a:headEnd/>
            <a:tailEnd/>
          </a:ln>
        </p:spPr>
        <p:txBody>
          <a:bodyPr>
            <a:spAutoFit/>
          </a:bodyPr>
          <a:lstStyle/>
          <a:p>
            <a:pPr eaLnBrk="0" hangingPunct="0"/>
            <a:r>
              <a:rPr lang="en-US" sz="1600"/>
              <a:t>DCR </a:t>
            </a:r>
            <a:r>
              <a:rPr lang="en-US" sz="1600" b="1"/>
              <a:t>Ranger led costumed interpretive tour</a:t>
            </a:r>
            <a:r>
              <a:rPr lang="en-US" sz="1600"/>
              <a:t> on Georges Island</a:t>
            </a:r>
          </a:p>
        </p:txBody>
      </p:sp>
      <p:pic>
        <p:nvPicPr>
          <p:cNvPr id="65544" name="Picture 8" descr="kayak training on Spectacle"/>
          <p:cNvPicPr>
            <a:picLocks noGrp="1" noChangeAspect="1" noChangeArrowheads="1"/>
          </p:cNvPicPr>
          <p:nvPr>
            <p:ph sz="half" idx="2"/>
          </p:nvPr>
        </p:nvPicPr>
        <p:blipFill>
          <a:blip r:embed="rId4"/>
          <a:srcRect/>
          <a:stretch>
            <a:fillRect/>
          </a:stretch>
        </p:blipFill>
        <p:spPr>
          <a:xfrm>
            <a:off x="4648200" y="2667000"/>
            <a:ext cx="3810000" cy="2540000"/>
          </a:xfrm>
          <a:ln w="38100" cap="sq">
            <a:solidFill>
              <a:srgbClr val="000000"/>
            </a:solidFill>
          </a:ln>
          <a:effectLst>
            <a:outerShdw blurRad="50800" dist="38100" dir="2700000" algn="tl" rotWithShape="0">
              <a:srgbClr val="000000">
                <a:alpha val="43000"/>
              </a:srgbClr>
            </a:outerShdw>
          </a:effectLst>
        </p:spPr>
      </p:pic>
      <p:sp>
        <p:nvSpPr>
          <p:cNvPr id="116741" name="Text Box 10"/>
          <p:cNvSpPr txBox="1">
            <a:spLocks noChangeArrowheads="1"/>
          </p:cNvSpPr>
          <p:nvPr/>
        </p:nvSpPr>
        <p:spPr bwMode="auto">
          <a:xfrm>
            <a:off x="4495800" y="1905000"/>
            <a:ext cx="4484688" cy="581025"/>
          </a:xfrm>
          <a:prstGeom prst="rect">
            <a:avLst/>
          </a:prstGeom>
          <a:noFill/>
          <a:ln w="9525">
            <a:noFill/>
            <a:miter lim="800000"/>
            <a:headEnd/>
            <a:tailEnd/>
          </a:ln>
        </p:spPr>
        <p:txBody>
          <a:bodyPr>
            <a:spAutoFit/>
          </a:bodyPr>
          <a:lstStyle/>
          <a:p>
            <a:pPr eaLnBrk="0" hangingPunct="0"/>
            <a:r>
              <a:rPr lang="en-US" sz="1600"/>
              <a:t>Free</a:t>
            </a:r>
            <a:r>
              <a:rPr lang="en-US" sz="1600" b="1"/>
              <a:t> introductory kayak</a:t>
            </a:r>
            <a:r>
              <a:rPr lang="en-US" sz="1600"/>
              <a:t> program offered on the beach at Spectacle Island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685800" y="609600"/>
            <a:ext cx="8001000" cy="1143000"/>
          </a:xfrm>
        </p:spPr>
        <p:txBody>
          <a:bodyPr/>
          <a:lstStyle/>
          <a:p>
            <a:pPr algn="ctr" eaLnBrk="1" hangingPunct="1"/>
            <a:r>
              <a:rPr lang="en-US" smtClean="0"/>
              <a:t>Expanding Partnerships to Provide Community Beach Events</a:t>
            </a:r>
          </a:p>
        </p:txBody>
      </p:sp>
      <p:sp>
        <p:nvSpPr>
          <p:cNvPr id="118786" name="Rectangle 3"/>
          <p:cNvSpPr>
            <a:spLocks noGrp="1" noChangeArrowheads="1"/>
          </p:cNvSpPr>
          <p:nvPr>
            <p:ph type="body" idx="1"/>
          </p:nvPr>
        </p:nvSpPr>
        <p:spPr>
          <a:xfrm>
            <a:off x="457200" y="1676400"/>
            <a:ext cx="8305800" cy="4114800"/>
          </a:xfrm>
        </p:spPr>
        <p:txBody>
          <a:bodyPr/>
          <a:lstStyle/>
          <a:p>
            <a:pPr eaLnBrk="1" hangingPunct="1"/>
            <a:endParaRPr lang="en-US" sz="2000" smtClean="0"/>
          </a:p>
          <a:p>
            <a:pPr eaLnBrk="1" hangingPunct="1"/>
            <a:r>
              <a:rPr lang="en-US" sz="1800" smtClean="0"/>
              <a:t>DCR supports on average 313 special events with in kind staffing contribution of $31,000. </a:t>
            </a:r>
          </a:p>
          <a:p>
            <a:pPr eaLnBrk="1" hangingPunct="1"/>
            <a:endParaRPr lang="en-US" sz="1800" smtClean="0"/>
          </a:p>
          <a:p>
            <a:pPr eaLnBrk="1" hangingPunct="1"/>
            <a:r>
              <a:rPr lang="en-US" sz="1800" smtClean="0"/>
              <a:t>Worked closely with Save the Harbor Save the Bay who through funding from the Boston Foundation and National Grid granted funds to provide seed money for community organizations interested in establishing new beaches programming and events.</a:t>
            </a:r>
          </a:p>
          <a:p>
            <a:pPr eaLnBrk="1" hangingPunct="1"/>
            <a:endParaRPr lang="en-US" sz="1800" smtClean="0"/>
          </a:p>
          <a:p>
            <a:pPr eaLnBrk="1" hangingPunct="1"/>
            <a:r>
              <a:rPr lang="en-US" sz="1800" smtClean="0"/>
              <a:t>Over 20 organizations benefited</a:t>
            </a:r>
          </a:p>
          <a:p>
            <a:pPr eaLnBrk="1" hangingPunct="1"/>
            <a:endParaRPr lang="en-US" sz="1800" smtClean="0"/>
          </a:p>
          <a:p>
            <a:pPr eaLnBrk="1" hangingPunct="1"/>
            <a:r>
              <a:rPr lang="en-US" sz="1800" smtClean="0"/>
              <a:t>Inaugural programs like a Revere beach Kite festival and Savin Hill and Malibu beach festivals benefited as well as more established events like “Endless Summer Celebration” at Nantasket beach</a:t>
            </a:r>
            <a:r>
              <a:rPr lang="en-US" sz="2000" smtClean="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8"/>
          <p:cNvSpPr>
            <a:spLocks noGrp="1" noChangeArrowheads="1"/>
          </p:cNvSpPr>
          <p:nvPr>
            <p:ph type="title"/>
          </p:nvPr>
        </p:nvSpPr>
        <p:spPr/>
        <p:txBody>
          <a:bodyPr/>
          <a:lstStyle/>
          <a:p>
            <a:pPr algn="ctr" eaLnBrk="1" hangingPunct="1"/>
            <a:r>
              <a:rPr lang="en-US" smtClean="0"/>
              <a:t>Hosting Community Beach Events</a:t>
            </a:r>
          </a:p>
        </p:txBody>
      </p:sp>
      <p:pic>
        <p:nvPicPr>
          <p:cNvPr id="35844" name="Picture 4" descr="Picture 087"/>
          <p:cNvPicPr>
            <a:picLocks noGrp="1" noChangeAspect="1" noChangeArrowheads="1"/>
          </p:cNvPicPr>
          <p:nvPr>
            <p:ph sz="half" idx="1"/>
          </p:nvPr>
        </p:nvPicPr>
        <p:blipFill>
          <a:blip r:embed="rId3"/>
          <a:srcRect/>
          <a:stretch>
            <a:fillRect/>
          </a:stretch>
        </p:blipFill>
        <p:spPr>
          <a:xfrm>
            <a:off x="685800" y="1905000"/>
            <a:ext cx="3962400" cy="2971800"/>
          </a:xfrm>
          <a:ln w="38100" cap="sq">
            <a:solidFill>
              <a:srgbClr val="000000"/>
            </a:solidFill>
          </a:ln>
          <a:effectLst>
            <a:outerShdw blurRad="50800" dist="38100" dir="2700000" algn="tl" rotWithShape="0">
              <a:srgbClr val="000000">
                <a:alpha val="43000"/>
              </a:srgbClr>
            </a:outerShdw>
          </a:effectLst>
        </p:spPr>
      </p:pic>
      <p:pic>
        <p:nvPicPr>
          <p:cNvPr id="35847" name="Picture 7" descr="sand castle dcr"/>
          <p:cNvPicPr>
            <a:picLocks noGrp="1" noChangeAspect="1" noChangeArrowheads="1"/>
          </p:cNvPicPr>
          <p:nvPr>
            <p:ph sz="half" idx="2"/>
          </p:nvPr>
        </p:nvPicPr>
        <p:blipFill>
          <a:blip r:embed="rId4"/>
          <a:srcRect/>
          <a:stretch>
            <a:fillRect/>
          </a:stretch>
        </p:blipFill>
        <p:spPr>
          <a:xfrm>
            <a:off x="5334000" y="2057400"/>
            <a:ext cx="2800350" cy="3733800"/>
          </a:xfrm>
          <a:ln w="38100" cap="sq">
            <a:solidFill>
              <a:srgbClr val="000000"/>
            </a:solidFill>
          </a:ln>
          <a:effectLst>
            <a:outerShdw blurRad="50800" dist="38100" dir="2700000" algn="tl" rotWithShape="0">
              <a:srgbClr val="000000">
                <a:alpha val="43000"/>
              </a:srgbClr>
            </a:outerShdw>
          </a:effectLst>
        </p:spPr>
      </p:pic>
      <p:sp>
        <p:nvSpPr>
          <p:cNvPr id="119812" name="Text Box 10"/>
          <p:cNvSpPr txBox="1">
            <a:spLocks noChangeArrowheads="1"/>
          </p:cNvSpPr>
          <p:nvPr/>
        </p:nvSpPr>
        <p:spPr bwMode="auto">
          <a:xfrm>
            <a:off x="746125" y="5367338"/>
            <a:ext cx="3978275" cy="825500"/>
          </a:xfrm>
          <a:prstGeom prst="rect">
            <a:avLst/>
          </a:prstGeom>
          <a:noFill/>
          <a:ln w="9525">
            <a:noFill/>
            <a:miter lim="800000"/>
            <a:headEnd/>
            <a:tailEnd/>
          </a:ln>
        </p:spPr>
        <p:txBody>
          <a:bodyPr>
            <a:spAutoFit/>
          </a:bodyPr>
          <a:lstStyle/>
          <a:p>
            <a:pPr eaLnBrk="0" hangingPunct="0"/>
            <a:r>
              <a:rPr lang="en-US" sz="1600"/>
              <a:t>Revere Beach Sand Castle Competition continued to be a crowd favorite and a strong partnership.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609600"/>
            <a:ext cx="7467600" cy="1143000"/>
          </a:xfrm>
        </p:spPr>
        <p:txBody>
          <a:bodyPr/>
          <a:lstStyle/>
          <a:p>
            <a:pPr eaLnBrk="1" hangingPunct="1"/>
            <a:r>
              <a:rPr lang="en-US" smtClean="0"/>
              <a:t>Spectacle Island Improvements</a:t>
            </a:r>
          </a:p>
        </p:txBody>
      </p:sp>
      <p:sp>
        <p:nvSpPr>
          <p:cNvPr id="121858" name="Rectangle 3"/>
          <p:cNvSpPr>
            <a:spLocks noGrp="1" noChangeArrowheads="1"/>
          </p:cNvSpPr>
          <p:nvPr>
            <p:ph type="body" idx="1"/>
          </p:nvPr>
        </p:nvSpPr>
        <p:spPr>
          <a:xfrm>
            <a:off x="762000" y="2286000"/>
            <a:ext cx="7772400" cy="4191000"/>
          </a:xfrm>
        </p:spPr>
        <p:txBody>
          <a:bodyPr/>
          <a:lstStyle/>
          <a:p>
            <a:pPr eaLnBrk="1" hangingPunct="1">
              <a:lnSpc>
                <a:spcPct val="80000"/>
              </a:lnSpc>
            </a:pPr>
            <a:r>
              <a:rPr lang="en-US" sz="1400" smtClean="0"/>
              <a:t>The Rinse Off/Changing Station is on target to be constructed and ready in time for the opening of the Spectacle Island beach in June. We have had to make some design modifications to meet the restrictions imposed by the Landfill Post Closure Agreement and to satisfy DEP permitting requirements. It is an exciting project that will enhance the Spectacle Island beach experience. Last summer we used the temporary shower stations at the end of the pier. Visitation to the beach increased by 20%.</a:t>
            </a:r>
          </a:p>
          <a:p>
            <a:pPr eaLnBrk="1" hangingPunct="1">
              <a:lnSpc>
                <a:spcPct val="80000"/>
              </a:lnSpc>
            </a:pPr>
            <a:endParaRPr lang="en-US" sz="1400" smtClean="0"/>
          </a:p>
          <a:p>
            <a:pPr eaLnBrk="1" hangingPunct="1">
              <a:lnSpc>
                <a:spcPct val="80000"/>
              </a:lnSpc>
            </a:pPr>
            <a:endParaRPr lang="en-US" sz="1400" smtClean="0"/>
          </a:p>
          <a:p>
            <a:pPr eaLnBrk="1" hangingPunct="1">
              <a:lnSpc>
                <a:spcPct val="80000"/>
              </a:lnSpc>
            </a:pPr>
            <a:endParaRPr lang="en-US" sz="1400" smtClean="0"/>
          </a:p>
          <a:p>
            <a:pPr eaLnBrk="1" hangingPunct="1">
              <a:lnSpc>
                <a:spcPct val="80000"/>
              </a:lnSpc>
            </a:pPr>
            <a:r>
              <a:rPr lang="en-US" sz="1400" smtClean="0"/>
              <a:t>We continue to be in compliance with the Asbestos Containing Material (ACM) management plan for Spectacle Island. The caretaker performs daily walks around the island throughout the active summer season and weekly walks throughout the year. He picks up and coordinates disposal of asbestos. There has been a steady decline in ACM material washing up on the shores of Spectacle Island.</a:t>
            </a:r>
            <a:r>
              <a:rPr lang="en-US" sz="120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5800" y="609600"/>
            <a:ext cx="7772400" cy="1143000"/>
          </a:xfrm>
        </p:spPr>
        <p:txBody>
          <a:bodyPr/>
          <a:lstStyle/>
          <a:p>
            <a:pPr algn="ctr" eaLnBrk="1" hangingPunct="1"/>
            <a:r>
              <a:rPr lang="en-US" smtClean="0"/>
              <a:t>DCR’s Investment in the Beaches since 2008</a:t>
            </a:r>
          </a:p>
        </p:txBody>
      </p:sp>
      <p:sp>
        <p:nvSpPr>
          <p:cNvPr id="24578" name="Rectangle 3"/>
          <p:cNvSpPr>
            <a:spLocks noGrp="1" noChangeArrowheads="1"/>
          </p:cNvSpPr>
          <p:nvPr>
            <p:ph type="body" idx="1"/>
          </p:nvPr>
        </p:nvSpPr>
        <p:spPr/>
        <p:txBody>
          <a:bodyPr/>
          <a:lstStyle/>
          <a:p>
            <a:pPr eaLnBrk="1" hangingPunct="1"/>
            <a:r>
              <a:rPr lang="en-US" smtClean="0"/>
              <a:t>Today, I will give you an overview of investment in the beaches since FY2008 through FY 2012 in comparison to 2006</a:t>
            </a:r>
          </a:p>
          <a:p>
            <a:pPr eaLnBrk="1" hangingPunct="1"/>
            <a:r>
              <a:rPr lang="en-US" smtClean="0"/>
              <a:t>Beach Management </a:t>
            </a:r>
          </a:p>
          <a:p>
            <a:pPr eaLnBrk="1" hangingPunct="1"/>
            <a:r>
              <a:rPr lang="en-US" smtClean="0"/>
              <a:t>Equipment</a:t>
            </a:r>
          </a:p>
          <a:p>
            <a:pPr eaLnBrk="1" hangingPunct="1"/>
            <a:r>
              <a:rPr lang="en-US" smtClean="0"/>
              <a:t>Capital Projects</a:t>
            </a:r>
          </a:p>
          <a:p>
            <a:pPr eaLnBrk="1" hangingPunct="1"/>
            <a:r>
              <a:rPr lang="en-US" smtClean="0"/>
              <a:t>Programming and Partnerships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pPr algn="ctr" eaLnBrk="1" hangingPunct="1"/>
            <a:r>
              <a:rPr lang="en-US" smtClean="0"/>
              <a:t>Capital Planning – Master Planning for the Future</a:t>
            </a:r>
          </a:p>
        </p:txBody>
      </p:sp>
      <p:sp>
        <p:nvSpPr>
          <p:cNvPr id="123906" name="Content Placeholder 2"/>
          <p:cNvSpPr>
            <a:spLocks noGrp="1"/>
          </p:cNvSpPr>
          <p:nvPr>
            <p:ph idx="1"/>
          </p:nvPr>
        </p:nvSpPr>
        <p:spPr/>
        <p:txBody>
          <a:bodyPr/>
          <a:lstStyle/>
          <a:p>
            <a:pPr eaLnBrk="1" hangingPunct="1"/>
            <a:r>
              <a:rPr lang="en-US" smtClean="0"/>
              <a:t>Winthrop Shores – </a:t>
            </a:r>
          </a:p>
          <a:p>
            <a:pPr lvl="1" eaLnBrk="1" hangingPunct="1"/>
            <a:r>
              <a:rPr lang="en-US" smtClean="0"/>
              <a:t>Phase 3 North End renourishment  to bid soon</a:t>
            </a:r>
          </a:p>
          <a:p>
            <a:pPr lvl="1" eaLnBrk="1" hangingPunct="1"/>
            <a:r>
              <a:rPr lang="en-US" smtClean="0"/>
              <a:t>Phase 4 Landside Improvements</a:t>
            </a:r>
          </a:p>
          <a:p>
            <a:pPr eaLnBrk="1" hangingPunct="1"/>
            <a:r>
              <a:rPr lang="en-US" smtClean="0"/>
              <a:t>Dorchester Bathhouses </a:t>
            </a:r>
          </a:p>
          <a:p>
            <a:pPr lvl="1" eaLnBrk="1" hangingPunct="1"/>
            <a:r>
              <a:rPr lang="en-US" smtClean="0"/>
              <a:t>On list for comfort stations. Buildings already designed ( originally bid by DCAM and came in over budget)</a:t>
            </a:r>
          </a:p>
          <a:p>
            <a:pPr eaLnBrk="1" hangingPunct="1"/>
            <a:r>
              <a:rPr lang="en-US" smtClean="0"/>
              <a:t>Nantasket Beach Master Plan and Implementation</a:t>
            </a:r>
          </a:p>
          <a:p>
            <a:pPr lvl="1" eaLnBrk="1" hangingPunct="1"/>
            <a:r>
              <a:rPr lang="en-US" smtClean="0"/>
              <a:t>Need to finalize traffic component</a:t>
            </a:r>
          </a:p>
          <a:p>
            <a:pPr eaLnBrk="1" hangingPunct="1"/>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pPr algn="ctr" eaLnBrk="1" hangingPunct="1"/>
            <a:r>
              <a:rPr lang="en-US" smtClean="0"/>
              <a:t>Capital Planning – Master Planning for the Future</a:t>
            </a:r>
          </a:p>
        </p:txBody>
      </p:sp>
      <p:sp>
        <p:nvSpPr>
          <p:cNvPr id="124930" name="Content Placeholder 2"/>
          <p:cNvSpPr>
            <a:spLocks noGrp="1"/>
          </p:cNvSpPr>
          <p:nvPr>
            <p:ph idx="1"/>
          </p:nvPr>
        </p:nvSpPr>
        <p:spPr/>
        <p:txBody>
          <a:bodyPr/>
          <a:lstStyle/>
          <a:p>
            <a:pPr marL="342900" lvl="1" indent="-342900" eaLnBrk="1" hangingPunct="1">
              <a:buFontTx/>
              <a:buChar char="•"/>
            </a:pPr>
            <a:r>
              <a:rPr lang="en-US" smtClean="0"/>
              <a:t>Nantasket: Waiting to determine Town of Hull’s plan for redevelopment which may have major impact on final plan</a:t>
            </a:r>
          </a:p>
          <a:p>
            <a:pPr marL="342900" lvl="1" indent="-342900" eaLnBrk="1" hangingPunct="1">
              <a:buFontTx/>
              <a:buChar char="•"/>
            </a:pPr>
            <a:r>
              <a:rPr lang="en-US" smtClean="0"/>
              <a:t>Revere- Phase 3 Beaches Facilities Development to be built by private developer through sale of North Lot</a:t>
            </a:r>
          </a:p>
          <a:p>
            <a:pPr marL="342900" lvl="1" indent="-342900" eaLnBrk="1" hangingPunct="1">
              <a:buFontTx/>
              <a:buChar char="•"/>
            </a:pPr>
            <a:r>
              <a:rPr lang="en-US" smtClean="0"/>
              <a:t>Revere- future playground new development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762000" y="609600"/>
            <a:ext cx="6705600" cy="685800"/>
          </a:xfrm>
        </p:spPr>
        <p:txBody>
          <a:bodyPr/>
          <a:lstStyle/>
          <a:p>
            <a:pPr algn="ctr" eaLnBrk="1" hangingPunct="1"/>
            <a:r>
              <a:rPr lang="en-US" smtClean="0"/>
              <a:t>Water Quality Testing</a:t>
            </a:r>
          </a:p>
        </p:txBody>
      </p:sp>
      <p:sp>
        <p:nvSpPr>
          <p:cNvPr id="4" name="Rectangle 3"/>
          <p:cNvSpPr/>
          <p:nvPr/>
        </p:nvSpPr>
        <p:spPr>
          <a:xfrm>
            <a:off x="381000" y="1676400"/>
            <a:ext cx="8458200" cy="4154488"/>
          </a:xfrm>
          <a:prstGeom prst="rect">
            <a:avLst/>
          </a:prstGeom>
        </p:spPr>
        <p:txBody>
          <a:bodyPr>
            <a:spAutoFit/>
          </a:bodyPr>
          <a:lstStyle/>
          <a:p>
            <a:pPr eaLnBrk="0" hangingPunct="0">
              <a:buFont typeface="Arial" pitchFamily="34" charset="0"/>
              <a:buChar char="•"/>
              <a:defRPr/>
            </a:pPr>
            <a:r>
              <a:rPr lang="en-US" sz="1800" dirty="0">
                <a:latin typeface="+mn-lt"/>
                <a:ea typeface="ＭＳ Ｐゴシック" charset="-128"/>
                <a:cs typeface="+mn-cs"/>
              </a:rPr>
              <a:t>Since 2008, DCR has engaged in a productive partnership with Save the Harbor Save The Bay, Mass DPH, </a:t>
            </a:r>
            <a:r>
              <a:rPr lang="en-US" sz="1800" dirty="0" err="1">
                <a:latin typeface="+mn-lt"/>
                <a:ea typeface="ＭＳ Ｐゴシック" charset="-128"/>
                <a:cs typeface="+mn-cs"/>
              </a:rPr>
              <a:t>MWRA</a:t>
            </a:r>
            <a:r>
              <a:rPr lang="en-US" sz="1800" dirty="0">
                <a:latin typeface="+mn-lt"/>
                <a:ea typeface="ＭＳ Ｐゴシック" charset="-128"/>
                <a:cs typeface="+mn-cs"/>
              </a:rPr>
              <a:t> and the City of Boston to improve processes and public communication regarding water quality testing and flagging procedures at several marine beaches in the Metropolitan Boston Area. </a:t>
            </a:r>
          </a:p>
          <a:p>
            <a:pPr eaLnBrk="0" hangingPunct="0">
              <a:buFont typeface="Arial" pitchFamily="34" charset="0"/>
              <a:buChar char="•"/>
              <a:defRPr/>
            </a:pPr>
            <a:endParaRPr lang="en-US" sz="1800" dirty="0">
              <a:latin typeface="+mn-lt"/>
              <a:ea typeface="ＭＳ Ｐゴシック" charset="-128"/>
              <a:cs typeface="+mn-cs"/>
            </a:endParaRPr>
          </a:p>
          <a:p>
            <a:pPr eaLnBrk="0" hangingPunct="0">
              <a:buFont typeface="Arial" pitchFamily="34" charset="0"/>
              <a:buChar char="•"/>
              <a:defRPr/>
            </a:pPr>
            <a:r>
              <a:rPr lang="en-US" sz="1800" dirty="0">
                <a:latin typeface="+mn-lt"/>
                <a:ea typeface="ＭＳ Ｐゴシック" charset="-128"/>
                <a:cs typeface="+mn-cs"/>
              </a:rPr>
              <a:t> The collaboration has helped develop </a:t>
            </a:r>
            <a:r>
              <a:rPr lang="en-US" sz="1800" dirty="0" err="1">
                <a:latin typeface="+mn-lt"/>
                <a:ea typeface="ＭＳ Ｐゴシック" charset="-128"/>
                <a:cs typeface="+mn-cs"/>
              </a:rPr>
              <a:t>DCR's</a:t>
            </a:r>
            <a:r>
              <a:rPr lang="en-US" sz="1800" dirty="0">
                <a:latin typeface="+mn-lt"/>
                <a:ea typeface="ＭＳ Ｐゴシック" charset="-128"/>
                <a:cs typeface="+mn-cs"/>
              </a:rPr>
              <a:t> procedures for precautionary postings following rain events, protocols for posting beaches when multiple conflicting samples are received, and our ability to enhance sample collection at key beaches.</a:t>
            </a:r>
          </a:p>
          <a:p>
            <a:pPr eaLnBrk="0" hangingPunct="0">
              <a:buFont typeface="Arial" pitchFamily="34" charset="0"/>
              <a:buChar char="•"/>
              <a:defRPr/>
            </a:pPr>
            <a:r>
              <a:rPr lang="en-US" sz="1800" dirty="0">
                <a:latin typeface="+mn-lt"/>
                <a:ea typeface="ＭＳ Ｐゴシック" charset="-128"/>
                <a:cs typeface="+mn-cs"/>
              </a:rPr>
              <a:t> </a:t>
            </a:r>
          </a:p>
          <a:p>
            <a:pPr eaLnBrk="0" hangingPunct="0">
              <a:buFont typeface="Arial" pitchFamily="34" charset="0"/>
              <a:buChar char="•"/>
              <a:defRPr/>
            </a:pPr>
            <a:r>
              <a:rPr lang="en-US" sz="1800" dirty="0">
                <a:latin typeface="+mn-lt"/>
                <a:ea typeface="ＭＳ Ｐゴシック" charset="-128"/>
                <a:cs typeface="+mn-cs"/>
              </a:rPr>
              <a:t>DCR continues to rely on this valuable partnership to explore new approaches to water quality monitoring to improve sampling accuracy and the timeliness of its communications to the public.</a:t>
            </a:r>
          </a:p>
          <a:p>
            <a:pPr eaLnBrk="0" hangingPunct="0">
              <a:defRPr/>
            </a:pPr>
            <a:r>
              <a:rPr lang="en-US" dirty="0">
                <a:ea typeface="ＭＳ Ｐゴシック" charset="-128"/>
                <a:cs typeface="+mn-cs"/>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533400" y="1219200"/>
            <a:ext cx="6858000" cy="914400"/>
          </a:xfrm>
        </p:spPr>
        <p:txBody>
          <a:bodyPr/>
          <a:lstStyle/>
          <a:p>
            <a:pPr algn="ctr" eaLnBrk="1" hangingPunct="1"/>
            <a:r>
              <a:rPr lang="en-US" sz="2800" smtClean="0"/>
              <a:t>Overview of DCR’S Investment in Beaches </a:t>
            </a:r>
            <a:br>
              <a:rPr lang="en-US" sz="2800" smtClean="0"/>
            </a:br>
            <a:r>
              <a:rPr lang="en-US" smtClean="0"/>
              <a:t/>
            </a:r>
            <a:br>
              <a:rPr lang="en-US" smtClean="0"/>
            </a:br>
            <a:endParaRPr lang="en-US" smtClean="0"/>
          </a:p>
        </p:txBody>
      </p:sp>
      <p:sp>
        <p:nvSpPr>
          <p:cNvPr id="25602" name="Rectangle 3"/>
          <p:cNvSpPr>
            <a:spLocks noGrp="1" noChangeArrowheads="1"/>
          </p:cNvSpPr>
          <p:nvPr>
            <p:ph type="body" idx="1"/>
          </p:nvPr>
        </p:nvSpPr>
        <p:spPr>
          <a:xfrm>
            <a:off x="609600" y="1905000"/>
            <a:ext cx="7696200" cy="3505200"/>
          </a:xfrm>
        </p:spPr>
        <p:txBody>
          <a:bodyPr/>
          <a:lstStyle/>
          <a:p>
            <a:pPr eaLnBrk="1" hangingPunct="1"/>
            <a:r>
              <a:rPr lang="en-US" smtClean="0"/>
              <a:t>DCR operates 88 beaches across the Commonwealth including 14 beaches in the metropolitan Boston area.  </a:t>
            </a:r>
          </a:p>
          <a:p>
            <a:pPr eaLnBrk="1" hangingPunct="1"/>
            <a:r>
              <a:rPr lang="en-US" smtClean="0"/>
              <a:t>DCR spent $36,276,806 on beaches statewide in FY08, including $12M on the metropolitan area beaches.   </a:t>
            </a:r>
          </a:p>
          <a:p>
            <a:pPr eaLnBrk="1" hangingPunct="1"/>
            <a:r>
              <a:rPr lang="en-US" smtClean="0"/>
              <a:t>This amount includes more than $23M in capital improvements and more than $10.6 in staff and other operating expenditures.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ctr" eaLnBrk="1" hangingPunct="1"/>
            <a:r>
              <a:rPr lang="en-US" smtClean="0"/>
              <a:t>Continued Investment</a:t>
            </a:r>
          </a:p>
        </p:txBody>
      </p:sp>
      <p:sp>
        <p:nvSpPr>
          <p:cNvPr id="27650" name="Content Placeholder 2"/>
          <p:cNvSpPr>
            <a:spLocks noGrp="1"/>
          </p:cNvSpPr>
          <p:nvPr>
            <p:ph idx="1"/>
          </p:nvPr>
        </p:nvSpPr>
        <p:spPr/>
        <p:txBody>
          <a:bodyPr/>
          <a:lstStyle/>
          <a:p>
            <a:pPr eaLnBrk="1" hangingPunct="1"/>
            <a:r>
              <a:rPr lang="en-US" smtClean="0"/>
              <a:t>Although 2008 may have been a peak year. DCR continues to invest in the repair and rehabilitation of the infrastructure associated with the metropolitan beaches.</a:t>
            </a:r>
          </a:p>
          <a:p>
            <a:pPr eaLnBrk="1" hangingPunct="1"/>
            <a:r>
              <a:rPr lang="en-US" smtClean="0"/>
              <a:t>In 2012, DCR spent $ 4.7 million in operating and  $8 million in capital for a combined total of over $12 M for 14 metropolitan beaches or 15% of DCR’s waterfront assets</a:t>
            </a:r>
          </a:p>
          <a:p>
            <a:pPr eaLnBrk="1" hangingPunct="1"/>
            <a:r>
              <a:rPr lang="en-US" smtClean="0"/>
              <a:t>This 2012 investment in the metropolitan beaches represents 35% of FY 2008 spending statewide for all the 88 beaches.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1"/>
          <p:cNvSpPr>
            <a:spLocks noGrp="1"/>
          </p:cNvSpPr>
          <p:nvPr>
            <p:ph type="title"/>
          </p:nvPr>
        </p:nvSpPr>
        <p:spPr>
          <a:xfrm>
            <a:off x="685800" y="609600"/>
            <a:ext cx="7086600" cy="1143000"/>
          </a:xfrm>
        </p:spPr>
        <p:txBody>
          <a:bodyPr/>
          <a:lstStyle/>
          <a:p>
            <a:pPr algn="ctr" eaLnBrk="1" hangingPunct="1"/>
            <a:r>
              <a:rPr lang="en-US" sz="3600" smtClean="0"/>
              <a:t/>
            </a:r>
            <a:br>
              <a:rPr lang="en-US" sz="3600" smtClean="0"/>
            </a:br>
            <a:r>
              <a:rPr lang="en-US" sz="2800" smtClean="0"/>
              <a:t>Metropolitan Beaches Budget Overview </a:t>
            </a:r>
            <a:r>
              <a:rPr lang="en-US" sz="3600" smtClean="0"/>
              <a:t/>
            </a:r>
            <a:br>
              <a:rPr lang="en-US" sz="3600" smtClean="0"/>
            </a:br>
            <a:endParaRPr lang="en-US" smtClean="0"/>
          </a:p>
        </p:txBody>
      </p:sp>
      <p:graphicFrame>
        <p:nvGraphicFramePr>
          <p:cNvPr id="79874" name="Object 2"/>
          <p:cNvGraphicFramePr>
            <a:graphicFrameLocks noChangeAspect="1"/>
          </p:cNvGraphicFramePr>
          <p:nvPr/>
        </p:nvGraphicFramePr>
        <p:xfrm>
          <a:off x="762000" y="2667000"/>
          <a:ext cx="7286625" cy="2519363"/>
        </p:xfrm>
        <a:graphic>
          <a:graphicData uri="http://schemas.openxmlformats.org/presentationml/2006/ole">
            <p:oleObj spid="_x0000_s79874" name="Worksheet" r:id="rId3" imgW="6638976" imgH="2295473" progId="Excel.Sheet.8">
              <p:embed/>
            </p:oleObj>
          </a:graphicData>
        </a:graphic>
      </p:graphicFrame>
      <p:sp>
        <p:nvSpPr>
          <p:cNvPr id="5" name="Rectangle 4"/>
          <p:cNvSpPr/>
          <p:nvPr/>
        </p:nvSpPr>
        <p:spPr>
          <a:xfrm>
            <a:off x="762000" y="2209800"/>
            <a:ext cx="7162800" cy="276225"/>
          </a:xfrm>
          <a:prstGeom prst="rect">
            <a:avLst/>
          </a:prstGeom>
        </p:spPr>
        <p:txBody>
          <a:bodyPr>
            <a:spAutoFit/>
          </a:bodyPr>
          <a:lstStyle/>
          <a:p>
            <a:pPr eaLnBrk="0" fontAlgn="b" hangingPunct="0">
              <a:defRPr/>
            </a:pPr>
            <a:r>
              <a:rPr lang="en-US" b="1" dirty="0">
                <a:solidFill>
                  <a:srgbClr val="000000"/>
                </a:solidFill>
                <a:latin typeface="+mn-lt"/>
                <a:ea typeface="ＭＳ Ｐゴシック" charset="-128"/>
                <a:cs typeface="+mn-cs"/>
              </a:rPr>
              <a:t>Metropolitan Beaches Commission: Beach Expenditures Operating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685800"/>
            <a:ext cx="6172200" cy="954088"/>
          </a:xfrm>
          <a:prstGeom prst="rect">
            <a:avLst/>
          </a:prstGeom>
          <a:noFill/>
        </p:spPr>
        <p:txBody>
          <a:bodyPr>
            <a:spAutoFit/>
          </a:bodyPr>
          <a:lstStyle/>
          <a:p>
            <a:pPr algn="ctr" eaLnBrk="0" hangingPunct="0">
              <a:defRPr/>
            </a:pPr>
            <a:r>
              <a:rPr lang="en-US" sz="2800" dirty="0">
                <a:latin typeface="+mj-lt"/>
                <a:ea typeface="ＭＳ Ｐゴシック" charset="-128"/>
                <a:cs typeface="+mn-cs"/>
              </a:rPr>
              <a:t>Metropolitan Beaches Budget Overview </a:t>
            </a:r>
          </a:p>
        </p:txBody>
      </p:sp>
      <p:graphicFrame>
        <p:nvGraphicFramePr>
          <p:cNvPr id="5" name="Table 4"/>
          <p:cNvGraphicFramePr>
            <a:graphicFrameLocks noGrp="1"/>
          </p:cNvGraphicFramePr>
          <p:nvPr/>
        </p:nvGraphicFramePr>
        <p:xfrm>
          <a:off x="2133600" y="1447800"/>
          <a:ext cx="5943600" cy="4699000"/>
        </p:xfrm>
        <a:graphic>
          <a:graphicData uri="http://schemas.openxmlformats.org/drawingml/2006/table">
            <a:tbl>
              <a:tblPr/>
              <a:tblGrid>
                <a:gridCol w="2304063"/>
                <a:gridCol w="1863795"/>
                <a:gridCol w="1775742"/>
              </a:tblGrid>
              <a:tr h="469900">
                <a:tc gridSpan="3">
                  <a:txBody>
                    <a:bodyPr/>
                    <a:lstStyle/>
                    <a:p>
                      <a:pPr algn="l" fontAlgn="b"/>
                      <a:endParaRPr lang="en-US" sz="1200" b="1" i="0" u="none" strike="noStrike" dirty="0">
                        <a:solidFill>
                          <a:srgbClr val="000000"/>
                        </a:solidFill>
                        <a:latin typeface="Times New Roman"/>
                      </a:endParaRPr>
                    </a:p>
                  </a:txBody>
                  <a:tcPr marL="8467" marR="8467" marT="8467" marB="0" anchor="b">
                    <a:lnL>
                      <a:noFill/>
                    </a:lnL>
                    <a:lnR>
                      <a:noFill/>
                    </a:lnR>
                    <a:lnT>
                      <a:noFill/>
                    </a:lnT>
                    <a:lnB>
                      <a:noFill/>
                    </a:lnB>
                  </a:tcPr>
                </a:tc>
                <a:tc hMerge="1">
                  <a:txBody>
                    <a:bodyPr/>
                    <a:lstStyle/>
                    <a:p>
                      <a:endParaRPr lang="en-US"/>
                    </a:p>
                  </a:txBody>
                  <a:tcPr/>
                </a:tc>
                <a:tc hMerge="1">
                  <a:txBody>
                    <a:bodyPr/>
                    <a:lstStyle/>
                    <a:p>
                      <a:endParaRPr lang="en-US"/>
                    </a:p>
                  </a:txBody>
                  <a:tcPr/>
                </a:tc>
              </a:tr>
              <a:tr h="469900">
                <a:tc gridSpan="3">
                  <a:txBody>
                    <a:bodyPr/>
                    <a:lstStyle/>
                    <a:p>
                      <a:pPr algn="l" fontAlgn="b"/>
                      <a:r>
                        <a:rPr lang="en-US" sz="1200" b="1" i="0" u="none" strike="noStrike" dirty="0">
                          <a:solidFill>
                            <a:srgbClr val="000000"/>
                          </a:solidFill>
                          <a:latin typeface="+mn-lt"/>
                        </a:rPr>
                        <a:t>Metropolitan Beaches Commission: Beach Expenditures </a:t>
                      </a:r>
                      <a:r>
                        <a:rPr lang="en-US" sz="1200" b="1" i="0" u="none" strike="noStrike" dirty="0" smtClean="0">
                          <a:solidFill>
                            <a:srgbClr val="000000"/>
                          </a:solidFill>
                          <a:latin typeface="+mn-lt"/>
                        </a:rPr>
                        <a:t>Capital</a:t>
                      </a:r>
                    </a:p>
                    <a:p>
                      <a:pPr algn="l" fontAlgn="b"/>
                      <a:endParaRPr lang="en-US" sz="1200" b="1" i="0" u="none" strike="noStrike" dirty="0">
                        <a:solidFill>
                          <a:srgbClr val="000000"/>
                        </a:solidFill>
                        <a:latin typeface="+mn-lt"/>
                      </a:endParaRPr>
                    </a:p>
                  </a:txBody>
                  <a:tcPr marL="8467" marR="8467" marT="846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69900">
                <a:tc>
                  <a:txBody>
                    <a:bodyPr/>
                    <a:lstStyle/>
                    <a:p>
                      <a:pPr algn="ctr" fontAlgn="b"/>
                      <a:r>
                        <a:rPr lang="en-US" sz="1000" b="1" i="0" u="none" strike="noStrike" dirty="0">
                          <a:solidFill>
                            <a:srgbClr val="000000"/>
                          </a:solidFill>
                          <a:latin typeface="Cambria"/>
                        </a:rPr>
                        <a:t>Fiscal Year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1" i="0" u="none" strike="noStrike">
                          <a:solidFill>
                            <a:srgbClr val="000000"/>
                          </a:solidFill>
                          <a:latin typeface="Times New Roman"/>
                        </a:rPr>
                        <a:t>Capital Expenditures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en-US" sz="1000" b="0" i="0" u="none" strike="noStrike">
                        <a:solidFill>
                          <a:srgbClr val="000000"/>
                        </a:solidFill>
                        <a:latin typeface="Times New Roman"/>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tr>
              <a:tr h="469900">
                <a:tc>
                  <a:txBody>
                    <a:bodyPr/>
                    <a:lstStyle/>
                    <a:p>
                      <a:pPr algn="ctr" fontAlgn="b"/>
                      <a:r>
                        <a:rPr lang="en-US" sz="1000" b="1" i="0" u="none" strike="noStrike">
                          <a:solidFill>
                            <a:srgbClr val="FFFFFF"/>
                          </a:solidFill>
                          <a:latin typeface="Cambria"/>
                        </a:rPr>
                        <a:t>2006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latin typeface="Times New Roman"/>
                        </a:rPr>
                        <a:t> $                   11,812,981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1000" b="0" i="0" u="none" strike="noStrike" dirty="0">
                        <a:solidFill>
                          <a:srgbClr val="000000"/>
                        </a:solidFill>
                        <a:latin typeface="Times New Roman"/>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tr>
              <a:tr h="469900">
                <a:tc>
                  <a:txBody>
                    <a:bodyPr/>
                    <a:lstStyle/>
                    <a:p>
                      <a:pPr algn="ctr" fontAlgn="b"/>
                      <a:r>
                        <a:rPr lang="en-US" sz="1000" b="1" i="0" u="none" strike="noStrike">
                          <a:solidFill>
                            <a:srgbClr val="000000"/>
                          </a:solidFill>
                          <a:latin typeface="Cambria"/>
                        </a:rPr>
                        <a:t>2008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                       7,708,816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Times New Roman"/>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tr>
              <a:tr h="469900">
                <a:tc>
                  <a:txBody>
                    <a:bodyPr/>
                    <a:lstStyle/>
                    <a:p>
                      <a:pPr algn="ctr" fontAlgn="b"/>
                      <a:r>
                        <a:rPr lang="en-US" sz="1000" b="1" i="0" u="none" strike="noStrike">
                          <a:solidFill>
                            <a:srgbClr val="000000"/>
                          </a:solidFill>
                          <a:latin typeface="Cambria"/>
                        </a:rPr>
                        <a:t>2009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                       3,219,790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Times New Roman"/>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tr>
              <a:tr h="469900">
                <a:tc>
                  <a:txBody>
                    <a:bodyPr/>
                    <a:lstStyle/>
                    <a:p>
                      <a:pPr algn="ctr" fontAlgn="b"/>
                      <a:r>
                        <a:rPr lang="en-US" sz="1000" b="1" i="0" u="none" strike="noStrike">
                          <a:solidFill>
                            <a:srgbClr val="000000"/>
                          </a:solidFill>
                          <a:latin typeface="Cambria"/>
                        </a:rPr>
                        <a:t>2010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                       2,951,935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Times New Roman"/>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tr>
              <a:tr h="469900">
                <a:tc>
                  <a:txBody>
                    <a:bodyPr/>
                    <a:lstStyle/>
                    <a:p>
                      <a:pPr algn="ctr" fontAlgn="b"/>
                      <a:r>
                        <a:rPr lang="en-US" sz="1000" b="1" i="0" u="none" strike="noStrike">
                          <a:solidFill>
                            <a:srgbClr val="000000"/>
                          </a:solidFill>
                          <a:latin typeface="Cambria"/>
                        </a:rPr>
                        <a:t>2011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                       8,633,515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Times New Roman"/>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tr>
              <a:tr h="469900">
                <a:tc>
                  <a:txBody>
                    <a:bodyPr/>
                    <a:lstStyle/>
                    <a:p>
                      <a:pPr algn="ctr" fontAlgn="b"/>
                      <a:r>
                        <a:rPr lang="en-US" sz="1000" b="1" i="0" u="none" strike="noStrike">
                          <a:solidFill>
                            <a:srgbClr val="000000"/>
                          </a:solidFill>
                          <a:latin typeface="Cambria"/>
                        </a:rPr>
                        <a:t>2012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                       8,173,047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Times New Roman"/>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tr>
              <a:tr h="469900">
                <a:tc>
                  <a:txBody>
                    <a:bodyPr/>
                    <a:lstStyle/>
                    <a:p>
                      <a:pPr algn="ctr" fontAlgn="b"/>
                      <a:r>
                        <a:rPr lang="en-US" sz="1000" b="1" i="0" u="none" strike="noStrike">
                          <a:solidFill>
                            <a:srgbClr val="000000"/>
                          </a:solidFill>
                          <a:latin typeface="Cambria"/>
                        </a:rPr>
                        <a:t>Total for FY 2008-2012: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Times New Roman"/>
                        </a:rPr>
                        <a:t>$30,687,103.37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dirty="0">
                        <a:solidFill>
                          <a:srgbClr val="000000"/>
                        </a:solidFill>
                        <a:latin typeface="Times New Roman"/>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609600"/>
            <a:ext cx="4876800" cy="1143000"/>
          </a:xfrm>
        </p:spPr>
        <p:txBody>
          <a:bodyPr/>
          <a:lstStyle/>
          <a:p>
            <a:pPr algn="ctr" eaLnBrk="1" hangingPunct="1"/>
            <a:r>
              <a:rPr lang="en-US" sz="3200" smtClean="0"/>
              <a:t>New Model of Beach Management </a:t>
            </a:r>
          </a:p>
        </p:txBody>
      </p:sp>
      <p:sp>
        <p:nvSpPr>
          <p:cNvPr id="81922" name="Rectangle 3"/>
          <p:cNvSpPr>
            <a:spLocks noGrp="1" noChangeArrowheads="1"/>
          </p:cNvSpPr>
          <p:nvPr>
            <p:ph type="body" idx="1"/>
          </p:nvPr>
        </p:nvSpPr>
        <p:spPr>
          <a:xfrm>
            <a:off x="685800" y="1828800"/>
            <a:ext cx="7772400" cy="4191000"/>
          </a:xfrm>
        </p:spPr>
        <p:txBody>
          <a:bodyPr/>
          <a:lstStyle/>
          <a:p>
            <a:pPr eaLnBrk="1" hangingPunct="1">
              <a:lnSpc>
                <a:spcPct val="80000"/>
              </a:lnSpc>
            </a:pPr>
            <a:endParaRPr lang="en-US" sz="2000" smtClean="0"/>
          </a:p>
          <a:p>
            <a:pPr eaLnBrk="1" hangingPunct="1">
              <a:lnSpc>
                <a:spcPct val="80000"/>
              </a:lnSpc>
            </a:pPr>
            <a:r>
              <a:rPr lang="en-US" sz="2000" smtClean="0"/>
              <a:t>Through the infusion of staff as a result of the first Metro Beaches Commission Initiative  DCR created a  new model of beach management .</a:t>
            </a:r>
          </a:p>
          <a:p>
            <a:pPr eaLnBrk="1" hangingPunct="1">
              <a:lnSpc>
                <a:spcPct val="80000"/>
              </a:lnSpc>
            </a:pPr>
            <a:endParaRPr lang="en-US" sz="2000" smtClean="0"/>
          </a:p>
          <a:p>
            <a:pPr eaLnBrk="1" hangingPunct="1">
              <a:lnSpc>
                <a:spcPct val="80000"/>
              </a:lnSpc>
            </a:pPr>
            <a:r>
              <a:rPr lang="en-US" sz="2000" smtClean="0"/>
              <a:t>Year round beach supervisors were hired along with a team of laborers and equipment operators to provide year round supervision of each beach complex resulting in higher maintenance standards.</a:t>
            </a:r>
          </a:p>
          <a:p>
            <a:pPr eaLnBrk="1" hangingPunct="1">
              <a:lnSpc>
                <a:spcPct val="80000"/>
              </a:lnSpc>
            </a:pPr>
            <a:endParaRPr lang="en-US" sz="2000" smtClean="0"/>
          </a:p>
          <a:p>
            <a:pPr eaLnBrk="1" hangingPunct="1">
              <a:lnSpc>
                <a:spcPct val="80000"/>
              </a:lnSpc>
            </a:pPr>
            <a:r>
              <a:rPr lang="en-US" sz="2000" smtClean="0"/>
              <a:t>This model of management was so successful in the Coastal District that it has been replicated across the state as part of the DCR’s unification of the parks divisions effort last year creating MassParks.</a:t>
            </a:r>
          </a:p>
        </p:txBody>
      </p:sp>
      <p:pic>
        <p:nvPicPr>
          <p:cNvPr id="81923" name="Picture 6"/>
          <p:cNvPicPr>
            <a:picLocks noChangeAspect="1" noChangeArrowheads="1"/>
          </p:cNvPicPr>
          <p:nvPr/>
        </p:nvPicPr>
        <p:blipFill>
          <a:blip r:embed="rId3"/>
          <a:srcRect/>
          <a:stretch>
            <a:fillRect/>
          </a:stretch>
        </p:blipFill>
        <p:spPr bwMode="auto">
          <a:xfrm>
            <a:off x="5562600" y="685800"/>
            <a:ext cx="2819400"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9/2008 3:17:13 PM&quot;&gt;&lt;Slide id=&quot;273&quot; dur=&quot;10.42578&quot;/&gt;&lt;/Timings&gt;&lt;/WMTools&gt;"/>
</p:tagLst>
</file>

<file path=ppt/theme/theme1.xml><?xml version="1.0" encoding="utf-8"?>
<a:theme xmlns:a="http://schemas.openxmlformats.org/drawingml/2006/main" name="Blank Presentation">
  <a:themeElements>
    <a:clrScheme name="">
      <a:dk1>
        <a:srgbClr val="000000"/>
      </a:dk1>
      <a:lt1>
        <a:srgbClr val="FFFFFF"/>
      </a:lt1>
      <a:dk2>
        <a:srgbClr val="370A0A"/>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3106</TotalTime>
  <Words>3257</Words>
  <Application>Microsoft Office PowerPoint</Application>
  <PresentationFormat>On-screen Show (4:3)</PresentationFormat>
  <Paragraphs>392</Paragraphs>
  <Slides>42</Slides>
  <Notes>13</Notes>
  <HiddenSlides>0</HiddenSlides>
  <MMClips>0</MMClips>
  <ScaleCrop>false</ScaleCrop>
  <HeadingPairs>
    <vt:vector size="8" baseType="variant">
      <vt:variant>
        <vt:lpstr>Fonts Used</vt:lpstr>
      </vt:variant>
      <vt:variant>
        <vt:i4>6</vt:i4>
      </vt:variant>
      <vt:variant>
        <vt:lpstr>Design Template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ＭＳ Ｐゴシック</vt:lpstr>
      <vt:lpstr>Verdana</vt:lpstr>
      <vt:lpstr>Times New Roman</vt:lpstr>
      <vt:lpstr>Cambria</vt:lpstr>
      <vt:lpstr>Calibri</vt:lpstr>
      <vt:lpstr>Blank Presentation</vt:lpstr>
      <vt:lpstr>Worksheet</vt:lpstr>
      <vt:lpstr>  DCR Beaches Accomplishments  Presented to  Metropolitan Beaches Commission April 8, 2013 </vt:lpstr>
      <vt:lpstr>DCR’s Vision for the Beaches</vt:lpstr>
      <vt:lpstr>DCR’s Vision for the Beaches</vt:lpstr>
      <vt:lpstr>DCR’s Investment in the Beaches since 2008</vt:lpstr>
      <vt:lpstr>Overview of DCR’S Investment in Beaches   </vt:lpstr>
      <vt:lpstr>Continued Investment</vt:lpstr>
      <vt:lpstr> Metropolitan Beaches Budget Overview  </vt:lpstr>
      <vt:lpstr>Slide 8</vt:lpstr>
      <vt:lpstr>New Model of Beach Management </vt:lpstr>
      <vt:lpstr>Slide 10</vt:lpstr>
      <vt:lpstr>Metropolitan Beaches Budget Overview </vt:lpstr>
      <vt:lpstr>New Model of Beach Management – Operation Algae </vt:lpstr>
      <vt:lpstr>New Model of Beach Management  Maintenance Schedules on the Web</vt:lpstr>
      <vt:lpstr>Slide 14</vt:lpstr>
      <vt:lpstr>Statewide Aquatics Team  established April 2012</vt:lpstr>
      <vt:lpstr>Staffing – Putting them to Work</vt:lpstr>
      <vt:lpstr>Capital Equipment Purchases </vt:lpstr>
      <vt:lpstr> Beach Equipment –  Major Purchases 2008  </vt:lpstr>
      <vt:lpstr>  Beach Equipment –  Major Purchases 2009-2012  </vt:lpstr>
      <vt:lpstr>Equipment - Putting it to Use Highlights</vt:lpstr>
      <vt:lpstr>Equipment – Keeping Staff on  the Move</vt:lpstr>
      <vt:lpstr>Equipment –  Going Solar to Keep Beaches Clean</vt:lpstr>
      <vt:lpstr>Capital Projects: Nahant </vt:lpstr>
      <vt:lpstr>Capital Projects: Nahant</vt:lpstr>
      <vt:lpstr>Capital Projects: Revere </vt:lpstr>
      <vt:lpstr>Capital Projects: Winthrop </vt:lpstr>
      <vt:lpstr>Capital Projects: Improvements to Short Beach in Revere and Winthrop    </vt:lpstr>
      <vt:lpstr>Slide 28</vt:lpstr>
      <vt:lpstr>Capital Projects: East Boston </vt:lpstr>
      <vt:lpstr>Capital Projects: East Boston</vt:lpstr>
      <vt:lpstr>Capital Projects: South Boston </vt:lpstr>
      <vt:lpstr>Capital Projects: Quincy </vt:lpstr>
      <vt:lpstr>Capital Projects: Hull</vt:lpstr>
      <vt:lpstr>Curb Appeal at Beach Facilities </vt:lpstr>
      <vt:lpstr>Programming Support on Beaches </vt:lpstr>
      <vt:lpstr>DCR Programs</vt:lpstr>
      <vt:lpstr>Expanding Partnerships to Provide Community Beach Events</vt:lpstr>
      <vt:lpstr>Hosting Community Beach Events</vt:lpstr>
      <vt:lpstr>Spectacle Island Improvements</vt:lpstr>
      <vt:lpstr>Capital Planning – Master Planning for the Future</vt:lpstr>
      <vt:lpstr>Capital Planning – Master Planning for the Future</vt:lpstr>
      <vt:lpstr>Water Quality Testing</vt:lpstr>
    </vt:vector>
  </TitlesOfParts>
  <Company>Mass Dept Conservation and Recreation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Beveridge</dc:creator>
  <cp:lastModifiedBy>staff</cp:lastModifiedBy>
  <cp:revision>279</cp:revision>
  <dcterms:created xsi:type="dcterms:W3CDTF">2005-07-19T18:40:07Z</dcterms:created>
  <dcterms:modified xsi:type="dcterms:W3CDTF">2013-04-25T20:57:48Z</dcterms:modified>
</cp:coreProperties>
</file>